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exend ExtraBold"/>
      <p:bold r:id="rId27"/>
    </p:embeddedFont>
    <p:embeddedFont>
      <p:font typeface="Roboto"/>
      <p:regular r:id="rId28"/>
      <p:bold r:id="rId29"/>
      <p:italic r:id="rId30"/>
      <p:boldItalic r:id="rId31"/>
    </p:embeddedFont>
    <p:embeddedFont>
      <p:font typeface="Nunito"/>
      <p:regular r:id="rId32"/>
      <p:bold r:id="rId33"/>
      <p:italic r:id="rId34"/>
      <p:boldItalic r:id="rId35"/>
    </p:embeddedFont>
    <p:embeddedFont>
      <p:font typeface="Lexend Medium"/>
      <p:regular r:id="rId36"/>
      <p:bold r:id="rId37"/>
    </p:embeddedFont>
    <p:embeddedFont>
      <p:font typeface="Lexen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Lexend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LexendMedium-bold.fntdata"/><Relationship Id="rId14" Type="http://schemas.openxmlformats.org/officeDocument/2006/relationships/slide" Target="slides/slide9.xml"/><Relationship Id="rId36" Type="http://schemas.openxmlformats.org/officeDocument/2006/relationships/font" Target="fonts/LexendMedium-regular.fntdata"/><Relationship Id="rId17" Type="http://schemas.openxmlformats.org/officeDocument/2006/relationships/slide" Target="slides/slide12.xml"/><Relationship Id="rId39" Type="http://schemas.openxmlformats.org/officeDocument/2006/relationships/font" Target="fonts/Lexend-bold.fntdata"/><Relationship Id="rId16" Type="http://schemas.openxmlformats.org/officeDocument/2006/relationships/slide" Target="slides/slide11.xml"/><Relationship Id="rId38" Type="http://schemas.openxmlformats.org/officeDocument/2006/relationships/font" Target="fonts/Lexen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7ee74f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7ee74f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highlight>
                  <a:srgbClr val="FFFFFF"/>
                </a:highlight>
              </a:rPr>
              <a:t>The projects looks at the air quality and air pollution levels worldwide. To do this we have created an interactive website to host a series of visualisations for global air pollution levels. The aim is to uncover trends in air quality and identify possible reasons/causes of disparity. The results will be presented using a collaboration of data sources using SQL, HTML charts and API Maps to show the varying demographics within the data. We will also explain our processes for Data sourcing, Retrieval, Cleansing, and Analysis.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7f9ecbbf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7f9ecbb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In order to query our data, we started by importing the data from a CSV file into our SQL database. </a:t>
            </a:r>
            <a:endParaRPr sz="1200">
              <a:solidFill>
                <a:srgbClr val="0070C0"/>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Our focus whilst querying the data was on identifying significant patterns, finding out air quality trends, and gaining an insight into the impact of pollution. </a:t>
            </a:r>
            <a:endParaRPr sz="1200">
              <a:solidFill>
                <a:srgbClr val="0070C0"/>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Our aim from doing all of this is to better understand how air pollution affects health, the environment, and see if we can make policy-making decisions with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dc0a1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dc0a1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We did a query to examine whether or not our data is good, our calculated average and median in our dataset was 60 and 51, this proximity suggests that our dataset is not only consistent but also well-distributed across a spectrum of air quality levels.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harmony between the average and median AQI values indicated that our data isn't skewed by extreme outliers that could distort our findings.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dc0a131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dc0a131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insights gained from our AQI distribution query informed us how pollution varies across different geographical regions.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This insight guided our group in visualizing air quality readings on the map.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By integrating this data into the map interface, whoever is using the website can seamlessly explore air quality disparities in specific locations, enhancing their understanding of localized pollution trends.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7f9ecbbf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7f9ecbbf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Home </a:t>
            </a:r>
            <a:r>
              <a:rPr lang="en" sz="1200">
                <a:solidFill>
                  <a:srgbClr val="3C78D8"/>
                </a:solidFill>
                <a:highlight>
                  <a:schemeClr val="lt1"/>
                </a:highlight>
              </a:rPr>
              <a:t>We have created different pages of website which is connect through the links in the navigator bar. We have used various libraries and scripts to enhance web styling. We have used jQuery JavaScript Library v1.3.2 We added jquery in HTML to handle events and to-use API that works across a multitude of browsers. We have used Georgia.js and cufon scripts files for handling the styling of the website text of headings and paragraphs where it is getting the font style colors.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And on our first page of website where we have home page. In the home page we have a graph analysis from The Institute for Health Metrics and Evaluation (IHME) in their Global Burden of Disease study they provide estimation of the number of deaths attributed to the range of risk factors for disease. In the visualization as we can see the number of deaths per year attributed to each risk factor.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This chart is shown for the global total and only shows us the history time period from 1990 to 2019. Air pollution is one of the leading risk factors for death. In low-income countries, it is often very near the top of the list (or is the leading risk factor). Air pollution is responsible for millions of deaths each year.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In the graph we can see that the air pollution comes on number 3. Where the combination of outdoor and indoor particulate matter, and ozone – is a risk factor for many of the leading causes of death including heart disease, stroke, lower respiratory infections, lung cancer, diabetes and chronic obstructive pulmonary disease (COPD).</a:t>
            </a:r>
            <a:endParaRPr>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dc0a131d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dc0a131d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Home</a:t>
            </a:r>
            <a:r>
              <a:rPr lang="en" sz="1200">
                <a:solidFill>
                  <a:srgbClr val="3C78D8"/>
                </a:solidFill>
              </a:rPr>
              <a:t> </a:t>
            </a:r>
            <a:r>
              <a:rPr lang="en" sz="1200">
                <a:solidFill>
                  <a:srgbClr val="3C78D8"/>
                </a:solidFill>
                <a:highlight>
                  <a:schemeClr val="lt1"/>
                </a:highlight>
              </a:rPr>
              <a:t>This chart is shown for the global total and only shows us the history time period from 1990 to 2019. Air pollution is one of the leading risk factors for death. In low-income countries, it is often very near the top of the list (or is the leading risk factor). Air pollution is responsible for millions of deaths each year. </a:t>
            </a:r>
            <a:endParaRPr sz="1200">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3C78D8"/>
                </a:solidFill>
                <a:highlight>
                  <a:schemeClr val="lt1"/>
                </a:highlight>
              </a:rPr>
              <a:t>In the graph we can see that the air pollution comes on number 3. Where the combination of outdoor and indoor particulate matter, and ozone – is a risk factor for many of the leading causes of death including heart disease, stroke, lower respiratory infections, lung cancer, diabetes and chronic obstructive pulmonary disease (COPD).</a:t>
            </a:r>
            <a:endParaRPr>
              <a:solidFill>
                <a:schemeClr val="dk1"/>
              </a:solidFill>
              <a:highlight>
                <a:schemeClr val="lt1"/>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7f9ecbbf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7f9ecbbf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Map</a:t>
            </a:r>
            <a:r>
              <a:rPr b="1" lang="en" sz="1200">
                <a:solidFill>
                  <a:srgbClr val="4A86E8"/>
                </a:solidFill>
              </a:rPr>
              <a:t> </a:t>
            </a:r>
            <a:r>
              <a:rPr lang="en" sz="1200">
                <a:solidFill>
                  <a:srgbClr val="1155CC"/>
                </a:solidFill>
                <a:highlight>
                  <a:srgbClr val="FFFFFF"/>
                </a:highlight>
              </a:rPr>
              <a:t>Next, the Leaflet library was used in JavaScript to create a map of live air quality data. Each circle represents a station and the colour relates to the Air Quality Index based on the standard ranges. When a circle is clicked, a popup appears detailing the station name, the time and the AQI. It also calculates and displays the level of concern based on the AQI ranges.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7f9ecbb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7f9ecbb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Map</a:t>
            </a:r>
            <a:r>
              <a:rPr b="1" lang="en" sz="1200">
                <a:solidFill>
                  <a:srgbClr val="4A86E8"/>
                </a:solidFill>
              </a:rPr>
              <a:t> </a:t>
            </a:r>
            <a:r>
              <a:rPr lang="en" sz="1200">
                <a:solidFill>
                  <a:srgbClr val="1155CC"/>
                </a:solidFill>
                <a:highlight>
                  <a:srgbClr val="FFFFFF"/>
                </a:highlight>
              </a:rPr>
              <a:t>The map also features layer control to allow the user to toggle between three base maps: street, satellite and topographic.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dc0a131d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dc0a131d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Graph</a:t>
            </a:r>
            <a:r>
              <a:rPr lang="en" sz="1200">
                <a:solidFill>
                  <a:srgbClr val="3C78D8"/>
                </a:solidFill>
              </a:rPr>
              <a:t> - </a:t>
            </a:r>
            <a:r>
              <a:rPr lang="en" sz="1200">
                <a:solidFill>
                  <a:srgbClr val="3C78D8"/>
                </a:solidFill>
                <a:highlight>
                  <a:schemeClr val="lt1"/>
                </a:highlight>
              </a:rPr>
              <a:t>The bar chart demonstrates the Ten most polluted stations which are extracted from the data sets </a:t>
            </a:r>
            <a:endParaRPr>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7f9ecbb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7f9ecbb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Dashboard</a:t>
            </a:r>
            <a:r>
              <a:rPr lang="en" sz="1200">
                <a:solidFill>
                  <a:srgbClr val="3C78D8"/>
                </a:solidFill>
              </a:rPr>
              <a:t> </a:t>
            </a:r>
            <a:r>
              <a:rPr lang="en" sz="1200">
                <a:solidFill>
                  <a:srgbClr val="3C78D8"/>
                </a:solidFill>
                <a:highlight>
                  <a:schemeClr val="lt1"/>
                </a:highlight>
              </a:rPr>
              <a:t>Finally, we created a simple dashboard with a dropdown list of all stations in the dataset. When a station is selected, an information box populates the station name, lat long coordinates and AQI. We also have two charts similar to the one shown before, displaying the 5 most polluted and 5 least polluted stations from the dataset.</a:t>
            </a:r>
            <a:endParaRPr>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7ee74f4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7ee74f4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highlight>
                  <a:schemeClr val="lt1"/>
                </a:highlight>
              </a:rPr>
              <a:t>The AQI is updated daily. The table shows the top 20 countries with highest and lowest AQI as of 11th August 2023 showing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3C78D8"/>
                </a:solidFill>
                <a:highlight>
                  <a:schemeClr val="lt1"/>
                </a:highlight>
              </a:rPr>
              <a:t>Kovrovsky District, Vladimir Oblast, Russia: 1, Sakhalinskaya oblast', Russia: 1, White Cliffs NSW, Australia:1</a:t>
            </a:r>
            <a:endParaRPr>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3C78D8"/>
                </a:solidFill>
                <a:highlight>
                  <a:schemeClr val="lt1"/>
                </a:highlight>
              </a:rPr>
              <a:t>Had the lowest AQI indicated in green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highlight>
                <a:schemeClr val="lt1"/>
              </a:highlight>
            </a:endParaRPr>
          </a:p>
          <a:p>
            <a:pPr indent="0" lvl="0" marL="0" rtl="0" algn="l">
              <a:spcBef>
                <a:spcPts val="0"/>
              </a:spcBef>
              <a:spcAft>
                <a:spcPts val="0"/>
              </a:spcAft>
              <a:buNone/>
            </a:pPr>
            <a:r>
              <a:rPr lang="en">
                <a:solidFill>
                  <a:srgbClr val="3C78D8"/>
                </a:solidFill>
                <a:highlight>
                  <a:schemeClr val="lt1"/>
                </a:highlight>
              </a:rPr>
              <a:t>Rivne Oblast, Ukraine: 500, Palembang, Indonesia: 500, Al Wiqan, UAE: 402</a:t>
            </a:r>
            <a:endParaRPr>
              <a:solidFill>
                <a:srgbClr val="3C78D8"/>
              </a:solidFill>
              <a:highlight>
                <a:schemeClr val="lt1"/>
              </a:highlight>
            </a:endParaRPr>
          </a:p>
          <a:p>
            <a:pPr indent="0" lvl="0" marL="0" rtl="0" algn="l">
              <a:spcBef>
                <a:spcPts val="0"/>
              </a:spcBef>
              <a:spcAft>
                <a:spcPts val="0"/>
              </a:spcAft>
              <a:buNone/>
            </a:pPr>
            <a:r>
              <a:rPr lang="en">
                <a:solidFill>
                  <a:srgbClr val="3C78D8"/>
                </a:solidFill>
                <a:highlight>
                  <a:schemeClr val="lt1"/>
                </a:highlight>
              </a:rPr>
              <a:t>Had the highest AQI </a:t>
            </a:r>
            <a:r>
              <a:rPr lang="en">
                <a:solidFill>
                  <a:srgbClr val="3C78D8"/>
                </a:solidFill>
                <a:highlight>
                  <a:schemeClr val="lt1"/>
                </a:highlight>
              </a:rPr>
              <a:t>indicated</a:t>
            </a:r>
            <a:r>
              <a:rPr lang="en">
                <a:solidFill>
                  <a:srgbClr val="3C78D8"/>
                </a:solidFill>
                <a:highlight>
                  <a:schemeClr val="lt1"/>
                </a:highlight>
              </a:rPr>
              <a:t> in red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7ee74f4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7ee74f4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70C0"/>
                </a:solidFill>
                <a:highlight>
                  <a:srgbClr val="FFFFFF"/>
                </a:highlight>
              </a:rPr>
              <a:t>Air pollution is caused by solid &amp; liquid particles as well as certain gases that are suspended in the air. These particles and gases can come from industrial facilities, car and truck exhausts, Dust from construction sites, landfills and agriculture; pollen, mold spores, volcanoes and wildfires to name a few causes.</a:t>
            </a:r>
            <a:endParaRPr sz="1200">
              <a:latin typeface="Lexend"/>
              <a:ea typeface="Lexend"/>
              <a:cs typeface="Lexend"/>
              <a:sym typeface="Lexen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dc0a131d0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dc0a131d0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rgbClr val="3C78D8"/>
              </a:buClr>
              <a:buSzPts val="1100"/>
              <a:buFont typeface="Lexend"/>
              <a:buChar char="●"/>
            </a:pPr>
            <a:r>
              <a:rPr lang="en">
                <a:solidFill>
                  <a:srgbClr val="3C78D8"/>
                </a:solidFill>
                <a:highlight>
                  <a:schemeClr val="lt1"/>
                </a:highlight>
                <a:latin typeface="Lexend"/>
                <a:ea typeface="Lexend"/>
                <a:cs typeface="Lexend"/>
                <a:sym typeface="Lexend"/>
              </a:rPr>
              <a:t>We have successfully managed to visualise and plot air pollution data and have identified global hotspots </a:t>
            </a:r>
            <a:r>
              <a:rPr lang="en">
                <a:solidFill>
                  <a:srgbClr val="3C78D8"/>
                </a:solidFill>
                <a:highlight>
                  <a:schemeClr val="lt1"/>
                </a:highlight>
                <a:latin typeface="Lexend"/>
                <a:ea typeface="Lexend"/>
                <a:cs typeface="Lexend"/>
                <a:sym typeface="Lexend"/>
              </a:rPr>
              <a:t>areas with consistently high AQI values. </a:t>
            </a:r>
            <a:endParaRPr>
              <a:solidFill>
                <a:srgbClr val="3C78D8"/>
              </a:solidFill>
              <a:highlight>
                <a:schemeClr val="lt1"/>
              </a:highlight>
              <a:latin typeface="Lexend"/>
              <a:ea typeface="Lexend"/>
              <a:cs typeface="Lexend"/>
              <a:sym typeface="Lexend"/>
            </a:endParaRPr>
          </a:p>
          <a:p>
            <a:pPr indent="0" lvl="0" marL="457200" rtl="0" algn="just">
              <a:spcBef>
                <a:spcPts val="0"/>
              </a:spcBef>
              <a:spcAft>
                <a:spcPts val="0"/>
              </a:spcAft>
              <a:buNone/>
            </a:pPr>
            <a:r>
              <a:rPr lang="en">
                <a:solidFill>
                  <a:srgbClr val="3C78D8"/>
                </a:solidFill>
                <a:highlight>
                  <a:schemeClr val="lt1"/>
                </a:highlight>
                <a:latin typeface="Lexend"/>
                <a:ea typeface="Lexend"/>
                <a:cs typeface="Lexend"/>
                <a:sym typeface="Lexend"/>
              </a:rPr>
              <a:t>This information is valuable for local authorities and environmental agencies to target interventions and regulations effectively. </a:t>
            </a:r>
            <a:endParaRPr>
              <a:solidFill>
                <a:srgbClr val="3C78D8"/>
              </a:solidFill>
              <a:highlight>
                <a:schemeClr val="lt1"/>
              </a:highlight>
              <a:latin typeface="Lexend"/>
              <a:ea typeface="Lexend"/>
              <a:cs typeface="Lexend"/>
              <a:sym typeface="Lexend"/>
            </a:endParaRPr>
          </a:p>
          <a:p>
            <a:pPr indent="0" lvl="0" marL="457200" rtl="0" algn="l">
              <a:spcBef>
                <a:spcPts val="0"/>
              </a:spcBef>
              <a:spcAft>
                <a:spcPts val="0"/>
              </a:spcAft>
              <a:buNone/>
            </a:pPr>
            <a:r>
              <a:t/>
            </a:r>
            <a:endParaRPr>
              <a:solidFill>
                <a:srgbClr val="3C78D8"/>
              </a:solidFill>
              <a:highlight>
                <a:srgbClr val="FFFFFF"/>
              </a:highlight>
              <a:latin typeface="Lexend"/>
              <a:ea typeface="Lexend"/>
              <a:cs typeface="Lexend"/>
              <a:sym typeface="Lexend"/>
            </a:endParaRPr>
          </a:p>
          <a:p>
            <a:pPr indent="-298450" lvl="0" marL="457200" rtl="0" algn="l">
              <a:spcBef>
                <a:spcPts val="0"/>
              </a:spcBef>
              <a:spcAft>
                <a:spcPts val="0"/>
              </a:spcAft>
              <a:buClr>
                <a:srgbClr val="3C78D8"/>
              </a:buClr>
              <a:buSzPts val="1100"/>
              <a:buFont typeface="Lexend"/>
              <a:buChar char="●"/>
            </a:pPr>
            <a:r>
              <a:rPr lang="en">
                <a:solidFill>
                  <a:srgbClr val="3C78D8"/>
                </a:solidFill>
                <a:highlight>
                  <a:srgbClr val="FFFFFF"/>
                </a:highlight>
                <a:latin typeface="Lexend"/>
                <a:ea typeface="Lexend"/>
                <a:cs typeface="Lexend"/>
                <a:sym typeface="Lexend"/>
              </a:rPr>
              <a:t>By analyzing the latitude and longitude data in the CSV, we gained insights into the global distribution of pollution. </a:t>
            </a:r>
            <a:endParaRPr>
              <a:solidFill>
                <a:srgbClr val="3C78D8"/>
              </a:solidFill>
              <a:highlight>
                <a:srgbClr val="FFFFFF"/>
              </a:highlight>
              <a:latin typeface="Lexend"/>
              <a:ea typeface="Lexend"/>
              <a:cs typeface="Lexend"/>
              <a:sym typeface="Lexend"/>
            </a:endParaRPr>
          </a:p>
          <a:p>
            <a:pPr indent="0" lvl="0" marL="457200" rtl="0" algn="l">
              <a:spcBef>
                <a:spcPts val="0"/>
              </a:spcBef>
              <a:spcAft>
                <a:spcPts val="0"/>
              </a:spcAft>
              <a:buNone/>
            </a:pPr>
            <a:r>
              <a:rPr lang="en">
                <a:solidFill>
                  <a:srgbClr val="3C78D8"/>
                </a:solidFill>
                <a:highlight>
                  <a:srgbClr val="FFFFFF"/>
                </a:highlight>
                <a:latin typeface="Lexend"/>
                <a:ea typeface="Lexend"/>
                <a:cs typeface="Lexend"/>
                <a:sym typeface="Lexend"/>
              </a:rPr>
              <a:t>We were able to identify areas with high pollution levels and understand the regions most affected by poor air quality </a:t>
            </a:r>
            <a:endParaRPr>
              <a:solidFill>
                <a:srgbClr val="3C78D8"/>
              </a:solidFill>
              <a:highlight>
                <a:srgbClr val="FFFFFF"/>
              </a:highlight>
              <a:latin typeface="Lexend"/>
              <a:ea typeface="Lexend"/>
              <a:cs typeface="Lexend"/>
              <a:sym typeface="Lexend"/>
            </a:endParaRPr>
          </a:p>
          <a:p>
            <a:pPr indent="0" lvl="0" marL="457200" rtl="0" algn="l">
              <a:spcBef>
                <a:spcPts val="0"/>
              </a:spcBef>
              <a:spcAft>
                <a:spcPts val="0"/>
              </a:spcAft>
              <a:buNone/>
            </a:pPr>
            <a:r>
              <a:t/>
            </a:r>
            <a:endParaRPr>
              <a:solidFill>
                <a:srgbClr val="3C78D8"/>
              </a:solidFill>
              <a:highlight>
                <a:srgbClr val="FFFFFF"/>
              </a:highlight>
              <a:latin typeface="Lexend"/>
              <a:ea typeface="Lexend"/>
              <a:cs typeface="Lexend"/>
              <a:sym typeface="Lexend"/>
            </a:endParaRPr>
          </a:p>
          <a:p>
            <a:pPr indent="-298450" lvl="0" marL="457200" rtl="0" algn="l">
              <a:spcBef>
                <a:spcPts val="0"/>
              </a:spcBef>
              <a:spcAft>
                <a:spcPts val="0"/>
              </a:spcAft>
              <a:buClr>
                <a:srgbClr val="3C78D8"/>
              </a:buClr>
              <a:buSzPts val="1100"/>
              <a:buFont typeface="Lexend"/>
              <a:buChar char="●"/>
            </a:pPr>
            <a:r>
              <a:rPr lang="en">
                <a:solidFill>
                  <a:srgbClr val="3C78D8"/>
                </a:solidFill>
                <a:highlight>
                  <a:srgbClr val="FFFFFF"/>
                </a:highlight>
                <a:latin typeface="Lexend"/>
                <a:ea typeface="Lexend"/>
                <a:cs typeface="Lexend"/>
                <a:sym typeface="Lexend"/>
              </a:rPr>
              <a:t>Categorizing AQI values into different air quality levels (Good, Moderate, Unhealthy, etc.) allowed us to understand the proportion of time different areas experience varying levels of air quality. This insight aids in understanding the prevalence of different pollution conditions. . </a:t>
            </a:r>
            <a:endParaRPr sz="1200">
              <a:solidFill>
                <a:schemeClr val="dk1"/>
              </a:solidFill>
              <a:highlight>
                <a:srgbClr val="FFFFFF"/>
              </a:highlight>
              <a:latin typeface="Lexend"/>
              <a:ea typeface="Lexend"/>
              <a:cs typeface="Lexend"/>
              <a:sym typeface="Lexend"/>
            </a:endParaRPr>
          </a:p>
          <a:p>
            <a:pPr indent="0" lvl="0" marL="0" rtl="0" algn="l">
              <a:spcBef>
                <a:spcPts val="0"/>
              </a:spcBef>
              <a:spcAft>
                <a:spcPts val="0"/>
              </a:spcAft>
              <a:buNone/>
            </a:pPr>
            <a:r>
              <a:t/>
            </a:r>
            <a:endParaRPr sz="1200">
              <a:solidFill>
                <a:schemeClr val="dk1"/>
              </a:solidFill>
              <a:highlight>
                <a:srgbClr val="FFFFFF"/>
              </a:highlight>
              <a:latin typeface="Lexend"/>
              <a:ea typeface="Lexend"/>
              <a:cs typeface="Lexend"/>
              <a:sym typeface="Lexend"/>
            </a:endParaRPr>
          </a:p>
          <a:p>
            <a:pPr indent="-304800" lvl="0" marL="457200" rtl="0" algn="l">
              <a:spcBef>
                <a:spcPts val="0"/>
              </a:spcBef>
              <a:spcAft>
                <a:spcPts val="0"/>
              </a:spcAft>
              <a:buClr>
                <a:schemeClr val="dk1"/>
              </a:buClr>
              <a:buSzPts val="1200"/>
              <a:buFont typeface="Lexend"/>
              <a:buChar char="●"/>
            </a:pPr>
            <a:r>
              <a:rPr lang="en">
                <a:solidFill>
                  <a:srgbClr val="3C78D8"/>
                </a:solidFill>
                <a:highlight>
                  <a:schemeClr val="lt1"/>
                </a:highlight>
                <a:latin typeface="Lexend"/>
                <a:ea typeface="Lexend"/>
                <a:cs typeface="Lexend"/>
                <a:sym typeface="Lexend"/>
              </a:rPr>
              <a:t>The insights gained from the data analysis can also be used to raise public awareness about air pollution's impact. </a:t>
            </a:r>
            <a:endParaRPr>
              <a:solidFill>
                <a:srgbClr val="3C78D8"/>
              </a:solidFill>
              <a:highlight>
                <a:schemeClr val="lt1"/>
              </a:highlight>
              <a:latin typeface="Lexend"/>
              <a:ea typeface="Lexend"/>
              <a:cs typeface="Lexend"/>
              <a:sym typeface="Lexend"/>
            </a:endParaRPr>
          </a:p>
          <a:p>
            <a:pPr indent="0" lvl="0" marL="457200" rtl="0" algn="l">
              <a:spcBef>
                <a:spcPts val="0"/>
              </a:spcBef>
              <a:spcAft>
                <a:spcPts val="0"/>
              </a:spcAft>
              <a:buNone/>
            </a:pPr>
            <a:r>
              <a:rPr lang="en">
                <a:solidFill>
                  <a:srgbClr val="3C78D8"/>
                </a:solidFill>
                <a:highlight>
                  <a:schemeClr val="lt1"/>
                </a:highlight>
                <a:latin typeface="Lexend"/>
                <a:ea typeface="Lexend"/>
                <a:cs typeface="Lexend"/>
                <a:sym typeface="Lexend"/>
              </a:rPr>
              <a:t>Clear visualizations and easy-to-understand information can empower individuals to take steps to protect their health and advocate for cleaner air</a:t>
            </a:r>
            <a:endParaRPr sz="1200">
              <a:solidFill>
                <a:schemeClr val="dk1"/>
              </a:solidFill>
              <a:highlight>
                <a:srgbClr val="FFFFFF"/>
              </a:highlight>
              <a:latin typeface="Lexend"/>
              <a:ea typeface="Lexend"/>
              <a:cs typeface="Lexend"/>
              <a:sym typeface="Lexen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7f8b3d5a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7f8b3d5a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highlight>
                  <a:srgbClr val="FFFFFF"/>
                </a:highlight>
              </a:rPr>
              <a:t>Thank you for listening. We welcome any feedback and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7ee74f4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7ee74f4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chemeClr val="lt1"/>
                </a:highlight>
              </a:rPr>
              <a:t>There are 5 major pollutants which contribute to Air Pollution globally </a:t>
            </a:r>
            <a:endParaRPr sz="1200">
              <a:solidFill>
                <a:srgbClr val="0070C0"/>
              </a:solidFill>
              <a:highlight>
                <a:schemeClr val="lt1"/>
              </a:highlight>
            </a:endParaRPr>
          </a:p>
          <a:p>
            <a:pPr indent="0" lvl="0" marL="0" rtl="0" algn="l">
              <a:spcBef>
                <a:spcPts val="0"/>
              </a:spcBef>
              <a:spcAft>
                <a:spcPts val="0"/>
              </a:spcAft>
              <a:buNone/>
            </a:pPr>
            <a:r>
              <a:t/>
            </a:r>
            <a:endParaRPr b="1" sz="1200">
              <a:solidFill>
                <a:srgbClr val="0070C0"/>
              </a:solidFill>
            </a:endParaRPr>
          </a:p>
          <a:p>
            <a:pPr indent="0" lvl="0" marL="0" rtl="0" algn="l">
              <a:spcBef>
                <a:spcPts val="0"/>
              </a:spcBef>
              <a:spcAft>
                <a:spcPts val="0"/>
              </a:spcAft>
              <a:buNone/>
            </a:pPr>
            <a:r>
              <a:rPr b="1" lang="en" sz="1200">
                <a:solidFill>
                  <a:srgbClr val="0070C0"/>
                </a:solidFill>
                <a:highlight>
                  <a:schemeClr val="lt1"/>
                </a:highlight>
              </a:rPr>
              <a:t>Particulate matter (PM10 and PM2</a:t>
            </a:r>
            <a:r>
              <a:rPr lang="en" sz="1200" u="sng">
                <a:solidFill>
                  <a:srgbClr val="0070C0"/>
                </a:solidFill>
                <a:highlight>
                  <a:schemeClr val="lt1"/>
                </a:highlight>
              </a:rPr>
              <a:t>)</a:t>
            </a:r>
            <a:r>
              <a:rPr lang="en" sz="1200">
                <a:solidFill>
                  <a:srgbClr val="0070C0"/>
                </a:solidFill>
                <a:highlight>
                  <a:schemeClr val="lt1"/>
                </a:highlight>
              </a:rPr>
              <a:t> </a:t>
            </a:r>
            <a:r>
              <a:rPr lang="en" sz="1200">
                <a:solidFill>
                  <a:srgbClr val="3C78D8"/>
                </a:solidFill>
                <a:highlight>
                  <a:schemeClr val="lt1"/>
                </a:highlight>
                <a:latin typeface="Nunito"/>
                <a:ea typeface="Nunito"/>
                <a:cs typeface="Nunito"/>
                <a:sym typeface="Nunito"/>
              </a:rPr>
              <a:t>is a common proxy indicator for air pollution. There is strong evidence for the negative health impacts associated with exposure to this pollutant</a:t>
            </a:r>
            <a:r>
              <a:rPr lang="en" sz="1200">
                <a:solidFill>
                  <a:srgbClr val="6D9EEB"/>
                </a:solidFill>
                <a:highlight>
                  <a:schemeClr val="lt1"/>
                </a:highlight>
                <a:latin typeface="Nunito"/>
                <a:ea typeface="Nunito"/>
                <a:cs typeface="Nunito"/>
                <a:sym typeface="Nunito"/>
              </a:rPr>
              <a:t>. </a:t>
            </a:r>
            <a:r>
              <a:rPr lang="en" sz="1200">
                <a:solidFill>
                  <a:schemeClr val="dk1"/>
                </a:solidFill>
                <a:highlight>
                  <a:schemeClr val="lt1"/>
                </a:highlight>
                <a:latin typeface="Nunito"/>
                <a:ea typeface="Nunito"/>
                <a:cs typeface="Nunito"/>
                <a:sym typeface="Nunito"/>
              </a:rPr>
              <a:t> </a:t>
            </a:r>
            <a:r>
              <a:rPr i="1" lang="en" sz="1200">
                <a:solidFill>
                  <a:srgbClr val="999999"/>
                </a:solidFill>
                <a:highlight>
                  <a:schemeClr val="lt1"/>
                </a:highlight>
                <a:latin typeface="Nunito"/>
                <a:ea typeface="Nunito"/>
                <a:cs typeface="Nunito"/>
                <a:sym typeface="Nunito"/>
              </a:rPr>
              <a:t>The major components of PM are sulfates, nitrates, ammonia, sodium chloride, black carbon, mineral dust and water.</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Carbon monoxide (CO) </a:t>
            </a:r>
            <a:r>
              <a:rPr lang="en" sz="1200">
                <a:solidFill>
                  <a:srgbClr val="0070C0"/>
                </a:solidFill>
                <a:highlight>
                  <a:schemeClr val="lt1"/>
                </a:highlight>
              </a:rPr>
              <a:t>is colourless, odourless and tasteless produced fuels such as wood, petrol, charcoal, natural gas and kerosene.</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Ozone (O3) </a:t>
            </a:r>
            <a:r>
              <a:rPr lang="en" sz="1200">
                <a:solidFill>
                  <a:srgbClr val="0070C0"/>
                </a:solidFill>
                <a:highlight>
                  <a:schemeClr val="lt1"/>
                </a:highlight>
              </a:rPr>
              <a:t>is a Ground-level gas that forms just above the earth's surface. </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Nitrogen dioxide (NO2)</a:t>
            </a:r>
            <a:r>
              <a:rPr lang="en" sz="1200">
                <a:solidFill>
                  <a:srgbClr val="0070C0"/>
                </a:solidFill>
                <a:highlight>
                  <a:schemeClr val="lt1"/>
                </a:highlight>
              </a:rPr>
              <a:t> commonly released from the combustion of fuels in the transportation and industrial sectors. </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And Sulfur dioxide (SO2)</a:t>
            </a:r>
            <a:r>
              <a:rPr lang="en" sz="1200">
                <a:solidFill>
                  <a:srgbClr val="0070C0"/>
                </a:solidFill>
                <a:highlight>
                  <a:schemeClr val="lt1"/>
                </a:highlight>
              </a:rPr>
              <a:t>is produced from the burning of fossil fuels (coal and oil) . </a:t>
            </a:r>
            <a:endParaRPr sz="1200">
              <a:solidFill>
                <a:srgbClr val="0070C0"/>
              </a:solidFill>
              <a:highlight>
                <a:schemeClr val="lt1"/>
              </a:highlight>
            </a:endParaRPr>
          </a:p>
          <a:p>
            <a:pPr indent="0" lvl="0" marL="0" rtl="0" algn="l">
              <a:spcBef>
                <a:spcPts val="0"/>
              </a:spcBef>
              <a:spcAft>
                <a:spcPts val="0"/>
              </a:spcAft>
              <a:buNone/>
            </a:pPr>
            <a:r>
              <a:t/>
            </a:r>
            <a:endParaRPr sz="1200">
              <a:solidFill>
                <a:srgbClr val="0070C0"/>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chemeClr val="lt1"/>
                </a:highlight>
              </a:rPr>
              <a:t>The varying global levels of air pollutants are tracked using the Air Quality Index.</a:t>
            </a:r>
            <a:endParaRPr sz="1200">
              <a:solidFill>
                <a:srgbClr val="0070C0"/>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0070C0"/>
              </a:solidFill>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7ee74f4f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7ee74f4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Air Quality Index or AQI monitors the pollutant levels and provides health advice in accordance to the level of air pollution.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index is numbered 0-500, where the higher the AQI value, the greater the level of air pollution and the greater the health concern.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An AQI value of 50 or below represents good air quality, while an AQI value over 300 represents hazardous air quality.</a:t>
            </a:r>
            <a:endParaRPr sz="1200">
              <a:solidFill>
                <a:schemeClr val="dk1"/>
              </a:solidFill>
              <a:latin typeface="Lexend"/>
              <a:ea typeface="Lexend"/>
              <a:cs typeface="Lexend"/>
              <a:sym typeface="Lexe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7f9ecb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7f9ecb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source of our data was an online air quality data platform called AQICN. Their APIs return latitude and longitude coordinates of stations, the AQI of the region and some even return detailed pollutant information.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API that we chose returned all stations within latitude and longitude bounds. We initially set these to the bounds of the UK, but found that there was very little variation in AQI across the country. We therefore decided to set our bounds to the maximum latitude and longitude values so that global air quality data was returned.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7f9ecbb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7f9ecbb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To retrieve the data we used the requests library to make an API call. The response contained data for over 1200 stations.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7f9ecbbf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7f9ecbbf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data was converted to a Pandas DataFrame but needed to be cleansed before it was ready for analysis.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data in the station column was still in dictionary format so we used the json normalise function to split this into name and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7f9ecbb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7f9ecbb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time column was then split further to separate the time and the date.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7f9ecbbf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7f9ecbbf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Upon inspecting the datatypes, we saw that the AQI column datatype was showing as an object.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Since we would later need this for analysis, it was converted to an integer.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Finally, the DataFrame was exported as both a CSV file and a JSON file.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850" l="1840" r="2291" t="3756"/>
          <a:stretch/>
        </p:blipFill>
        <p:spPr>
          <a:xfrm>
            <a:off x="2770050" y="1382000"/>
            <a:ext cx="3603900" cy="3620100"/>
          </a:xfrm>
          <a:prstGeom prst="ellipse">
            <a:avLst/>
          </a:prstGeom>
          <a:noFill/>
          <a:ln>
            <a:noFill/>
          </a:ln>
        </p:spPr>
      </p:pic>
      <p:sp>
        <p:nvSpPr>
          <p:cNvPr id="55" name="Google Shape;55;p13"/>
          <p:cNvSpPr txBox="1"/>
          <p:nvPr/>
        </p:nvSpPr>
        <p:spPr>
          <a:xfrm>
            <a:off x="1357500" y="241100"/>
            <a:ext cx="64290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rgbClr val="99CC33"/>
                </a:solidFill>
                <a:latin typeface="Lexend ExtraBold"/>
                <a:ea typeface="Lexend ExtraBold"/>
                <a:cs typeface="Lexend ExtraBold"/>
                <a:sym typeface="Lexend ExtraBold"/>
              </a:rPr>
              <a:t>Air Pollution Project </a:t>
            </a:r>
            <a:endParaRPr sz="4400">
              <a:solidFill>
                <a:srgbClr val="99CC33"/>
              </a:solidFill>
              <a:latin typeface="Lexend ExtraBold"/>
              <a:ea typeface="Lexend ExtraBold"/>
              <a:cs typeface="Lexend ExtraBold"/>
              <a:sym typeface="Lexend ExtraBold"/>
            </a:endParaRPr>
          </a:p>
        </p:txBody>
      </p:sp>
      <p:sp>
        <p:nvSpPr>
          <p:cNvPr id="56" name="Google Shape;56;p13"/>
          <p:cNvSpPr txBox="1"/>
          <p:nvPr/>
        </p:nvSpPr>
        <p:spPr>
          <a:xfrm>
            <a:off x="2352450" y="901275"/>
            <a:ext cx="4439100" cy="62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155CC"/>
                </a:solidFill>
                <a:latin typeface="Lexend Medium"/>
                <a:ea typeface="Lexend Medium"/>
                <a:cs typeface="Lexend Medium"/>
                <a:sym typeface="Lexend Medium"/>
              </a:rPr>
              <a:t>By Tooba, Ash, Musab, Shabana and Ayroza</a:t>
            </a:r>
            <a:endParaRPr sz="1500">
              <a:solidFill>
                <a:srgbClr val="1155CC"/>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33" name="Google Shape;133;p22"/>
          <p:cNvSpPr txBox="1"/>
          <p:nvPr/>
        </p:nvSpPr>
        <p:spPr>
          <a:xfrm>
            <a:off x="98175" y="306575"/>
            <a:ext cx="8327700" cy="11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Exploring Air Pollution Data with </a:t>
            </a:r>
            <a:endParaRPr b="1" sz="3300">
              <a:solidFill>
                <a:srgbClr val="99CC33"/>
              </a:solidFill>
              <a:latin typeface="Lexend"/>
              <a:ea typeface="Lexend"/>
              <a:cs typeface="Lexend"/>
              <a:sym typeface="Lexend"/>
            </a:endParaRPr>
          </a:p>
          <a:p>
            <a:pPr indent="0" lvl="0" marL="0" rtl="0" algn="ctr">
              <a:spcBef>
                <a:spcPts val="0"/>
              </a:spcBef>
              <a:spcAft>
                <a:spcPts val="0"/>
              </a:spcAft>
              <a:buNone/>
            </a:pPr>
            <a:r>
              <a:rPr b="1" lang="en" sz="3300">
                <a:solidFill>
                  <a:srgbClr val="99CC33"/>
                </a:solidFill>
                <a:latin typeface="Lexend"/>
                <a:ea typeface="Lexend"/>
                <a:cs typeface="Lexend"/>
                <a:sym typeface="Lexend"/>
              </a:rPr>
              <a:t>SQL Queries</a:t>
            </a:r>
            <a:endParaRPr b="1" sz="3300">
              <a:solidFill>
                <a:srgbClr val="99CC33"/>
              </a:solidFill>
              <a:latin typeface="Lexend"/>
              <a:ea typeface="Lexend"/>
              <a:cs typeface="Lexend"/>
              <a:sym typeface="Lexend"/>
            </a:endParaRPr>
          </a:p>
        </p:txBody>
      </p:sp>
      <p:pic>
        <p:nvPicPr>
          <p:cNvPr id="134" name="Google Shape;134;p22"/>
          <p:cNvPicPr preferRelativeResize="0"/>
          <p:nvPr/>
        </p:nvPicPr>
        <p:blipFill>
          <a:blip r:embed="rId4">
            <a:alphaModFix/>
          </a:blip>
          <a:stretch>
            <a:fillRect/>
          </a:stretch>
        </p:blipFill>
        <p:spPr>
          <a:xfrm>
            <a:off x="323650" y="2737300"/>
            <a:ext cx="5225426" cy="1880450"/>
          </a:xfrm>
          <a:prstGeom prst="rect">
            <a:avLst/>
          </a:prstGeom>
          <a:noFill/>
          <a:ln>
            <a:noFill/>
          </a:ln>
        </p:spPr>
      </p:pic>
      <p:sp>
        <p:nvSpPr>
          <p:cNvPr id="135" name="Google Shape;135;p22"/>
          <p:cNvSpPr txBox="1"/>
          <p:nvPr/>
        </p:nvSpPr>
        <p:spPr>
          <a:xfrm>
            <a:off x="385825" y="1620900"/>
            <a:ext cx="66981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part of the presentation, we delve into our analysis of air pollution using SQL queries. Our goal is to uncover trends, patterns, and insights from the air pollution dataset.</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41" name="Google Shape;141;p23"/>
          <p:cNvSpPr txBox="1"/>
          <p:nvPr/>
        </p:nvSpPr>
        <p:spPr>
          <a:xfrm>
            <a:off x="98175" y="306575"/>
            <a:ext cx="89379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Understanding Dataset Quality</a:t>
            </a:r>
            <a:endParaRPr b="1" sz="3300">
              <a:solidFill>
                <a:srgbClr val="99CC33"/>
              </a:solidFill>
              <a:latin typeface="Lexend"/>
              <a:ea typeface="Lexend"/>
              <a:cs typeface="Lexend"/>
              <a:sym typeface="Lexend"/>
            </a:endParaRPr>
          </a:p>
        </p:txBody>
      </p:sp>
      <p:sp>
        <p:nvSpPr>
          <p:cNvPr id="142" name="Google Shape;142;p23"/>
          <p:cNvSpPr txBox="1"/>
          <p:nvPr/>
        </p:nvSpPr>
        <p:spPr>
          <a:xfrm>
            <a:off x="296775" y="1182575"/>
            <a:ext cx="66981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section, </a:t>
            </a:r>
            <a:r>
              <a:rPr lang="en" sz="1500">
                <a:solidFill>
                  <a:srgbClr val="202124"/>
                </a:solidFill>
                <a:highlight>
                  <a:srgbClr val="FFFFFF"/>
                </a:highlight>
                <a:latin typeface="Roboto"/>
                <a:ea typeface="Roboto"/>
                <a:cs typeface="Roboto"/>
                <a:sym typeface="Roboto"/>
              </a:rPr>
              <a:t>we delve into essential air quality measures to assess the reliability of our dataset.</a:t>
            </a:r>
            <a:endParaRPr sz="1800"/>
          </a:p>
        </p:txBody>
      </p:sp>
      <p:pic>
        <p:nvPicPr>
          <p:cNvPr id="143" name="Google Shape;143;p23"/>
          <p:cNvPicPr preferRelativeResize="0"/>
          <p:nvPr/>
        </p:nvPicPr>
        <p:blipFill>
          <a:blip r:embed="rId4">
            <a:alphaModFix/>
          </a:blip>
          <a:stretch>
            <a:fillRect/>
          </a:stretch>
        </p:blipFill>
        <p:spPr>
          <a:xfrm>
            <a:off x="515375" y="2093375"/>
            <a:ext cx="2699024" cy="633000"/>
          </a:xfrm>
          <a:prstGeom prst="rect">
            <a:avLst/>
          </a:prstGeom>
          <a:noFill/>
          <a:ln>
            <a:noFill/>
          </a:ln>
        </p:spPr>
      </p:pic>
      <p:pic>
        <p:nvPicPr>
          <p:cNvPr id="144" name="Google Shape;144;p23"/>
          <p:cNvPicPr preferRelativeResize="0"/>
          <p:nvPr/>
        </p:nvPicPr>
        <p:blipFill>
          <a:blip r:embed="rId5">
            <a:alphaModFix/>
          </a:blip>
          <a:stretch>
            <a:fillRect/>
          </a:stretch>
        </p:blipFill>
        <p:spPr>
          <a:xfrm>
            <a:off x="3850800" y="1989037"/>
            <a:ext cx="2014663" cy="737325"/>
          </a:xfrm>
          <a:prstGeom prst="rect">
            <a:avLst/>
          </a:prstGeom>
          <a:noFill/>
          <a:ln>
            <a:noFill/>
          </a:ln>
        </p:spPr>
      </p:pic>
      <p:pic>
        <p:nvPicPr>
          <p:cNvPr id="145" name="Google Shape;145;p23"/>
          <p:cNvPicPr preferRelativeResize="0"/>
          <p:nvPr/>
        </p:nvPicPr>
        <p:blipFill>
          <a:blip r:embed="rId6">
            <a:alphaModFix/>
          </a:blip>
          <a:stretch>
            <a:fillRect/>
          </a:stretch>
        </p:blipFill>
        <p:spPr>
          <a:xfrm>
            <a:off x="515375" y="3142150"/>
            <a:ext cx="2822299" cy="1259950"/>
          </a:xfrm>
          <a:prstGeom prst="rect">
            <a:avLst/>
          </a:prstGeom>
          <a:noFill/>
          <a:ln>
            <a:noFill/>
          </a:ln>
        </p:spPr>
      </p:pic>
      <p:pic>
        <p:nvPicPr>
          <p:cNvPr id="146" name="Google Shape;146;p23"/>
          <p:cNvPicPr preferRelativeResize="0"/>
          <p:nvPr/>
        </p:nvPicPr>
        <p:blipFill>
          <a:blip r:embed="rId7">
            <a:alphaModFix/>
          </a:blip>
          <a:stretch>
            <a:fillRect/>
          </a:stretch>
        </p:blipFill>
        <p:spPr>
          <a:xfrm>
            <a:off x="3850800" y="3404199"/>
            <a:ext cx="1573500" cy="82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52" name="Google Shape;152;p24"/>
          <p:cNvSpPr txBox="1"/>
          <p:nvPr/>
        </p:nvSpPr>
        <p:spPr>
          <a:xfrm>
            <a:off x="-182675" y="238300"/>
            <a:ext cx="95499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Understanding Pollution Severity with</a:t>
            </a:r>
            <a:r>
              <a:rPr b="1" lang="en" sz="3300">
                <a:solidFill>
                  <a:srgbClr val="99CC33"/>
                </a:solidFill>
                <a:latin typeface="Lexend"/>
                <a:ea typeface="Lexend"/>
                <a:cs typeface="Lexend"/>
                <a:sym typeface="Lexend"/>
              </a:rPr>
              <a:t> SQL </a:t>
            </a:r>
            <a:endParaRPr b="1" sz="3300">
              <a:solidFill>
                <a:srgbClr val="99CC33"/>
              </a:solidFill>
              <a:latin typeface="Lexend"/>
              <a:ea typeface="Lexend"/>
              <a:cs typeface="Lexend"/>
              <a:sym typeface="Lexend"/>
            </a:endParaRPr>
          </a:p>
        </p:txBody>
      </p:sp>
      <p:sp>
        <p:nvSpPr>
          <p:cNvPr id="153" name="Google Shape;153;p24"/>
          <p:cNvSpPr txBox="1"/>
          <p:nvPr/>
        </p:nvSpPr>
        <p:spPr>
          <a:xfrm>
            <a:off x="296775" y="1182575"/>
            <a:ext cx="78054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section, we are exploring the distribution of AQI values across air quality categories</a:t>
            </a:r>
            <a:endParaRPr sz="1800"/>
          </a:p>
        </p:txBody>
      </p:sp>
      <p:pic>
        <p:nvPicPr>
          <p:cNvPr id="154" name="Google Shape;154;p24"/>
          <p:cNvPicPr preferRelativeResize="0"/>
          <p:nvPr/>
        </p:nvPicPr>
        <p:blipFill>
          <a:blip r:embed="rId4">
            <a:alphaModFix/>
          </a:blip>
          <a:stretch>
            <a:fillRect/>
          </a:stretch>
        </p:blipFill>
        <p:spPr>
          <a:xfrm>
            <a:off x="453575" y="2101175"/>
            <a:ext cx="3194700" cy="1390774"/>
          </a:xfrm>
          <a:prstGeom prst="rect">
            <a:avLst/>
          </a:prstGeom>
          <a:noFill/>
          <a:ln>
            <a:noFill/>
          </a:ln>
        </p:spPr>
      </p:pic>
      <p:pic>
        <p:nvPicPr>
          <p:cNvPr id="155" name="Google Shape;155;p24"/>
          <p:cNvPicPr preferRelativeResize="0"/>
          <p:nvPr/>
        </p:nvPicPr>
        <p:blipFill>
          <a:blip r:embed="rId5">
            <a:alphaModFix/>
          </a:blip>
          <a:stretch>
            <a:fillRect/>
          </a:stretch>
        </p:blipFill>
        <p:spPr>
          <a:xfrm>
            <a:off x="3911650" y="1790325"/>
            <a:ext cx="3370195" cy="17996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1963500" y="0"/>
            <a:ext cx="5217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Website Home Page</a:t>
            </a:r>
            <a:endParaRPr b="1" sz="3300">
              <a:solidFill>
                <a:srgbClr val="99CC33"/>
              </a:solidFill>
              <a:latin typeface="Lexend"/>
              <a:ea typeface="Lexend"/>
              <a:cs typeface="Lexend"/>
              <a:sym typeface="Lexend"/>
            </a:endParaRPr>
          </a:p>
        </p:txBody>
      </p:sp>
      <p:pic>
        <p:nvPicPr>
          <p:cNvPr id="161" name="Google Shape;161;p25"/>
          <p:cNvPicPr preferRelativeResize="0"/>
          <p:nvPr/>
        </p:nvPicPr>
        <p:blipFill>
          <a:blip r:embed="rId3">
            <a:alphaModFix/>
          </a:blip>
          <a:stretch>
            <a:fillRect/>
          </a:stretch>
        </p:blipFill>
        <p:spPr>
          <a:xfrm>
            <a:off x="0" y="723900"/>
            <a:ext cx="9144003" cy="42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1963500" y="0"/>
            <a:ext cx="5217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Death </a:t>
            </a:r>
            <a:r>
              <a:rPr b="1" lang="en" sz="3300">
                <a:solidFill>
                  <a:srgbClr val="99CC33"/>
                </a:solidFill>
                <a:latin typeface="Lexend"/>
                <a:ea typeface="Lexend"/>
                <a:cs typeface="Lexend"/>
                <a:sym typeface="Lexend"/>
              </a:rPr>
              <a:t>Analysis graph</a:t>
            </a:r>
            <a:endParaRPr b="1" sz="3300">
              <a:solidFill>
                <a:srgbClr val="99CC33"/>
              </a:solidFill>
              <a:latin typeface="Lexend"/>
              <a:ea typeface="Lexend"/>
              <a:cs typeface="Lexend"/>
              <a:sym typeface="Lexend"/>
            </a:endParaRPr>
          </a:p>
        </p:txBody>
      </p:sp>
      <p:pic>
        <p:nvPicPr>
          <p:cNvPr id="167" name="Google Shape;167;p26"/>
          <p:cNvPicPr preferRelativeResize="0"/>
          <p:nvPr/>
        </p:nvPicPr>
        <p:blipFill>
          <a:blip r:embed="rId3">
            <a:alphaModFix/>
          </a:blip>
          <a:stretch>
            <a:fillRect/>
          </a:stretch>
        </p:blipFill>
        <p:spPr>
          <a:xfrm>
            <a:off x="0" y="637550"/>
            <a:ext cx="8991601" cy="4331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7514447" y="0"/>
            <a:ext cx="1512377" cy="1543050"/>
          </a:xfrm>
          <a:prstGeom prst="rect">
            <a:avLst/>
          </a:prstGeom>
          <a:noFill/>
          <a:ln>
            <a:noFill/>
          </a:ln>
        </p:spPr>
      </p:pic>
      <p:sp>
        <p:nvSpPr>
          <p:cNvPr id="173" name="Google Shape;173;p27"/>
          <p:cNvSpPr txBox="1"/>
          <p:nvPr/>
        </p:nvSpPr>
        <p:spPr>
          <a:xfrm>
            <a:off x="1963500" y="230375"/>
            <a:ext cx="5217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Leaflet Map</a:t>
            </a:r>
            <a:endParaRPr b="1" sz="3300">
              <a:solidFill>
                <a:srgbClr val="99CC33"/>
              </a:solidFill>
              <a:latin typeface="Lexend"/>
              <a:ea typeface="Lexend"/>
              <a:cs typeface="Lexend"/>
              <a:sym typeface="Lexend"/>
            </a:endParaRPr>
          </a:p>
        </p:txBody>
      </p:sp>
      <p:pic>
        <p:nvPicPr>
          <p:cNvPr id="174" name="Google Shape;174;p27"/>
          <p:cNvPicPr preferRelativeResize="0"/>
          <p:nvPr/>
        </p:nvPicPr>
        <p:blipFill>
          <a:blip r:embed="rId4">
            <a:alphaModFix/>
          </a:blip>
          <a:stretch>
            <a:fillRect/>
          </a:stretch>
        </p:blipFill>
        <p:spPr>
          <a:xfrm>
            <a:off x="135801" y="948075"/>
            <a:ext cx="5953052" cy="3953351"/>
          </a:xfrm>
          <a:prstGeom prst="rect">
            <a:avLst/>
          </a:prstGeom>
          <a:noFill/>
          <a:ln>
            <a:noFill/>
          </a:ln>
        </p:spPr>
      </p:pic>
      <p:sp>
        <p:nvSpPr>
          <p:cNvPr id="175" name="Google Shape;175;p27"/>
          <p:cNvSpPr txBox="1"/>
          <p:nvPr/>
        </p:nvSpPr>
        <p:spPr>
          <a:xfrm>
            <a:off x="6175925" y="948075"/>
            <a:ext cx="16398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Popup information</a:t>
            </a:r>
            <a:r>
              <a:rPr lang="en" sz="1500">
                <a:latin typeface="Lexend"/>
                <a:ea typeface="Lexend"/>
                <a:cs typeface="Lexend"/>
                <a:sym typeface="Lexend"/>
              </a:rPr>
              <a:t>:</a:t>
            </a:r>
            <a:endParaRPr sz="1500">
              <a:latin typeface="Lexend"/>
              <a:ea typeface="Lexend"/>
              <a:cs typeface="Lexend"/>
              <a:sym typeface="Lexend"/>
            </a:endParaRPr>
          </a:p>
        </p:txBody>
      </p:sp>
      <p:pic>
        <p:nvPicPr>
          <p:cNvPr id="176" name="Google Shape;176;p27"/>
          <p:cNvPicPr preferRelativeResize="0"/>
          <p:nvPr/>
        </p:nvPicPr>
        <p:blipFill rotWithShape="1">
          <a:blip r:embed="rId5">
            <a:alphaModFix/>
          </a:blip>
          <a:srcRect b="39463" l="0" r="13971" t="0"/>
          <a:stretch/>
        </p:blipFill>
        <p:spPr>
          <a:xfrm>
            <a:off x="6263000" y="1543038"/>
            <a:ext cx="2332275" cy="1005875"/>
          </a:xfrm>
          <a:prstGeom prst="rect">
            <a:avLst/>
          </a:prstGeom>
          <a:noFill/>
          <a:ln>
            <a:noFill/>
          </a:ln>
        </p:spPr>
      </p:pic>
      <p:pic>
        <p:nvPicPr>
          <p:cNvPr id="177" name="Google Shape;177;p27"/>
          <p:cNvPicPr preferRelativeResize="0"/>
          <p:nvPr/>
        </p:nvPicPr>
        <p:blipFill rotWithShape="1">
          <a:blip r:embed="rId6">
            <a:alphaModFix/>
          </a:blip>
          <a:srcRect b="0" l="0" r="0" t="0"/>
          <a:stretch/>
        </p:blipFill>
        <p:spPr>
          <a:xfrm>
            <a:off x="6263002" y="3321775"/>
            <a:ext cx="1085850" cy="1543050"/>
          </a:xfrm>
          <a:prstGeom prst="rect">
            <a:avLst/>
          </a:prstGeom>
          <a:noFill/>
          <a:ln>
            <a:noFill/>
          </a:ln>
        </p:spPr>
      </p:pic>
      <p:sp>
        <p:nvSpPr>
          <p:cNvPr id="178" name="Google Shape;178;p27"/>
          <p:cNvSpPr txBox="1"/>
          <p:nvPr/>
        </p:nvSpPr>
        <p:spPr>
          <a:xfrm>
            <a:off x="6175925" y="2690275"/>
            <a:ext cx="2202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Legend (Air Quality Index):</a:t>
            </a:r>
            <a:endParaRPr sz="15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Leaflet Map</a:t>
            </a:r>
            <a:endParaRPr b="1" sz="3300">
              <a:solidFill>
                <a:srgbClr val="99CC33"/>
              </a:solidFill>
              <a:latin typeface="Lexend"/>
              <a:ea typeface="Lexend"/>
              <a:cs typeface="Lexend"/>
              <a:sym typeface="Lexend"/>
            </a:endParaRPr>
          </a:p>
        </p:txBody>
      </p:sp>
      <p:pic>
        <p:nvPicPr>
          <p:cNvPr id="184" name="Google Shape;184;p28"/>
          <p:cNvPicPr preferRelativeResize="0"/>
          <p:nvPr/>
        </p:nvPicPr>
        <p:blipFill rotWithShape="1">
          <a:blip r:embed="rId3">
            <a:alphaModFix/>
          </a:blip>
          <a:srcRect b="44221" l="44152" r="5956" t="7135"/>
          <a:stretch/>
        </p:blipFill>
        <p:spPr>
          <a:xfrm>
            <a:off x="132987" y="1200275"/>
            <a:ext cx="1031200" cy="685700"/>
          </a:xfrm>
          <a:prstGeom prst="rect">
            <a:avLst/>
          </a:prstGeom>
          <a:noFill/>
          <a:ln>
            <a:noFill/>
          </a:ln>
        </p:spPr>
      </p:pic>
      <p:sp>
        <p:nvSpPr>
          <p:cNvPr id="185" name="Google Shape;185;p28"/>
          <p:cNvSpPr txBox="1"/>
          <p:nvPr/>
        </p:nvSpPr>
        <p:spPr>
          <a:xfrm>
            <a:off x="96650" y="849275"/>
            <a:ext cx="1845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Layer control:</a:t>
            </a:r>
            <a:endParaRPr sz="1500">
              <a:latin typeface="Lexend"/>
              <a:ea typeface="Lexend"/>
              <a:cs typeface="Lexend"/>
              <a:sym typeface="Lexend"/>
            </a:endParaRPr>
          </a:p>
        </p:txBody>
      </p:sp>
      <p:pic>
        <p:nvPicPr>
          <p:cNvPr id="186" name="Google Shape;186;p28"/>
          <p:cNvPicPr preferRelativeResize="0"/>
          <p:nvPr/>
        </p:nvPicPr>
        <p:blipFill>
          <a:blip r:embed="rId4">
            <a:alphaModFix/>
          </a:blip>
          <a:stretch>
            <a:fillRect/>
          </a:stretch>
        </p:blipFill>
        <p:spPr>
          <a:xfrm>
            <a:off x="96650" y="1993375"/>
            <a:ext cx="4504199" cy="2888424"/>
          </a:xfrm>
          <a:prstGeom prst="rect">
            <a:avLst/>
          </a:prstGeom>
          <a:noFill/>
          <a:ln>
            <a:noFill/>
          </a:ln>
        </p:spPr>
      </p:pic>
      <p:pic>
        <p:nvPicPr>
          <p:cNvPr id="187" name="Google Shape;187;p28"/>
          <p:cNvPicPr preferRelativeResize="0"/>
          <p:nvPr/>
        </p:nvPicPr>
        <p:blipFill>
          <a:blip r:embed="rId5">
            <a:alphaModFix/>
          </a:blip>
          <a:stretch>
            <a:fillRect/>
          </a:stretch>
        </p:blipFill>
        <p:spPr>
          <a:xfrm>
            <a:off x="4713575" y="1993375"/>
            <a:ext cx="4322112" cy="2888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1478850" y="0"/>
            <a:ext cx="61863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Website Pollution Analysis</a:t>
            </a:r>
            <a:endParaRPr b="1" sz="3300">
              <a:solidFill>
                <a:srgbClr val="99CC33"/>
              </a:solidFill>
              <a:latin typeface="Lexend"/>
              <a:ea typeface="Lexend"/>
              <a:cs typeface="Lexend"/>
              <a:sym typeface="Lexend"/>
            </a:endParaRPr>
          </a:p>
        </p:txBody>
      </p:sp>
      <p:pic>
        <p:nvPicPr>
          <p:cNvPr id="193" name="Google Shape;193;p29"/>
          <p:cNvPicPr preferRelativeResize="0"/>
          <p:nvPr/>
        </p:nvPicPr>
        <p:blipFill>
          <a:blip r:embed="rId3">
            <a:alphaModFix/>
          </a:blip>
          <a:stretch>
            <a:fillRect/>
          </a:stretch>
        </p:blipFill>
        <p:spPr>
          <a:xfrm>
            <a:off x="152400" y="723900"/>
            <a:ext cx="8991601" cy="426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2430600" y="269200"/>
            <a:ext cx="3978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Dashboard</a:t>
            </a:r>
            <a:endParaRPr b="1" sz="3300">
              <a:solidFill>
                <a:srgbClr val="99CC33"/>
              </a:solidFill>
              <a:latin typeface="Lexend"/>
              <a:ea typeface="Lexend"/>
              <a:cs typeface="Lexend"/>
              <a:sym typeface="Lexend"/>
            </a:endParaRPr>
          </a:p>
        </p:txBody>
      </p:sp>
      <p:pic>
        <p:nvPicPr>
          <p:cNvPr id="199" name="Google Shape;199;p30"/>
          <p:cNvPicPr preferRelativeResize="0"/>
          <p:nvPr/>
        </p:nvPicPr>
        <p:blipFill>
          <a:blip r:embed="rId3">
            <a:alphaModFix/>
          </a:blip>
          <a:stretch>
            <a:fillRect/>
          </a:stretch>
        </p:blipFill>
        <p:spPr>
          <a:xfrm>
            <a:off x="5710049" y="595725"/>
            <a:ext cx="3281552" cy="2162841"/>
          </a:xfrm>
          <a:prstGeom prst="rect">
            <a:avLst/>
          </a:prstGeom>
          <a:noFill/>
          <a:ln>
            <a:noFill/>
          </a:ln>
        </p:spPr>
      </p:pic>
      <p:pic>
        <p:nvPicPr>
          <p:cNvPr id="200" name="Google Shape;200;p30"/>
          <p:cNvPicPr preferRelativeResize="0"/>
          <p:nvPr/>
        </p:nvPicPr>
        <p:blipFill>
          <a:blip r:embed="rId4">
            <a:alphaModFix/>
          </a:blip>
          <a:stretch>
            <a:fillRect/>
          </a:stretch>
        </p:blipFill>
        <p:spPr>
          <a:xfrm>
            <a:off x="5710049" y="2910966"/>
            <a:ext cx="3111578" cy="2080134"/>
          </a:xfrm>
          <a:prstGeom prst="rect">
            <a:avLst/>
          </a:prstGeom>
          <a:noFill/>
          <a:ln>
            <a:noFill/>
          </a:ln>
        </p:spPr>
      </p:pic>
      <p:pic>
        <p:nvPicPr>
          <p:cNvPr id="201" name="Google Shape;201;p30"/>
          <p:cNvPicPr preferRelativeResize="0"/>
          <p:nvPr/>
        </p:nvPicPr>
        <p:blipFill>
          <a:blip r:embed="rId5">
            <a:alphaModFix/>
          </a:blip>
          <a:stretch>
            <a:fillRect/>
          </a:stretch>
        </p:blipFill>
        <p:spPr>
          <a:xfrm>
            <a:off x="152397" y="76200"/>
            <a:ext cx="1512377" cy="1543050"/>
          </a:xfrm>
          <a:prstGeom prst="rect">
            <a:avLst/>
          </a:prstGeom>
          <a:noFill/>
          <a:ln>
            <a:noFill/>
          </a:ln>
        </p:spPr>
      </p:pic>
      <p:pic>
        <p:nvPicPr>
          <p:cNvPr id="202" name="Google Shape;202;p30"/>
          <p:cNvPicPr preferRelativeResize="0"/>
          <p:nvPr/>
        </p:nvPicPr>
        <p:blipFill rotWithShape="1">
          <a:blip r:embed="rId6">
            <a:alphaModFix/>
          </a:blip>
          <a:srcRect b="0" l="0" r="22378" t="17539"/>
          <a:stretch/>
        </p:blipFill>
        <p:spPr>
          <a:xfrm>
            <a:off x="1445175" y="1355750"/>
            <a:ext cx="3431174" cy="3076349"/>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nvSpPr>
        <p:spPr>
          <a:xfrm>
            <a:off x="1500750" y="90125"/>
            <a:ext cx="6142500" cy="10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Top 20</a:t>
            </a:r>
            <a:r>
              <a:rPr b="1" lang="en" sz="3300">
                <a:solidFill>
                  <a:srgbClr val="99CC33"/>
                </a:solidFill>
                <a:latin typeface="Lexend"/>
                <a:ea typeface="Lexend"/>
                <a:cs typeface="Lexend"/>
                <a:sym typeface="Lexend"/>
              </a:rPr>
              <a:t> Countries</a:t>
            </a:r>
            <a:endParaRPr b="1" sz="3300">
              <a:solidFill>
                <a:srgbClr val="99CC33"/>
              </a:solidFill>
              <a:latin typeface="Lexend"/>
              <a:ea typeface="Lexend"/>
              <a:cs typeface="Lexend"/>
              <a:sym typeface="Lexend"/>
            </a:endParaRPr>
          </a:p>
          <a:p>
            <a:pPr indent="0" lvl="0" marL="0" rtl="0" algn="ctr">
              <a:spcBef>
                <a:spcPts val="0"/>
              </a:spcBef>
              <a:spcAft>
                <a:spcPts val="0"/>
              </a:spcAft>
              <a:buNone/>
            </a:pPr>
            <a:r>
              <a:rPr b="1" lang="en" sz="2100">
                <a:solidFill>
                  <a:srgbClr val="99CC33"/>
                </a:solidFill>
                <a:latin typeface="Lexend"/>
                <a:ea typeface="Lexend"/>
                <a:cs typeface="Lexend"/>
                <a:sym typeface="Lexend"/>
              </a:rPr>
              <a:t>with the highest and lowest AQI</a:t>
            </a:r>
            <a:endParaRPr b="1" sz="2100">
              <a:solidFill>
                <a:srgbClr val="99CC33"/>
              </a:solidFill>
              <a:latin typeface="Lexend"/>
              <a:ea typeface="Lexend"/>
              <a:cs typeface="Lexend"/>
              <a:sym typeface="Lexend"/>
            </a:endParaRPr>
          </a:p>
        </p:txBody>
      </p:sp>
      <p:sp>
        <p:nvSpPr>
          <p:cNvPr id="208" name="Google Shape;208;p31"/>
          <p:cNvSpPr txBox="1"/>
          <p:nvPr/>
        </p:nvSpPr>
        <p:spPr>
          <a:xfrm>
            <a:off x="3837450" y="2520800"/>
            <a:ext cx="1316700" cy="17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This data was collected on </a:t>
            </a:r>
            <a:r>
              <a:rPr lang="en">
                <a:solidFill>
                  <a:schemeClr val="dk1"/>
                </a:solidFill>
                <a:latin typeface="Lexend"/>
                <a:ea typeface="Lexend"/>
                <a:cs typeface="Lexend"/>
                <a:sym typeface="Lexend"/>
              </a:rPr>
              <a:t>11/08/2023, however AQI is updated Daily  </a:t>
            </a:r>
            <a:endParaRPr>
              <a:latin typeface="Lexend"/>
              <a:ea typeface="Lexend"/>
              <a:cs typeface="Lexend"/>
              <a:sym typeface="Lexend"/>
            </a:endParaRPr>
          </a:p>
        </p:txBody>
      </p:sp>
      <p:sp>
        <p:nvSpPr>
          <p:cNvPr id="209" name="Google Shape;209;p31"/>
          <p:cNvSpPr txBox="1"/>
          <p:nvPr/>
        </p:nvSpPr>
        <p:spPr>
          <a:xfrm>
            <a:off x="305975" y="429900"/>
            <a:ext cx="1941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31"/>
          <p:cNvGrpSpPr/>
          <p:nvPr/>
        </p:nvGrpSpPr>
        <p:grpSpPr>
          <a:xfrm>
            <a:off x="-4954" y="1086850"/>
            <a:ext cx="9153925" cy="3828050"/>
            <a:chOff x="-4954" y="1010650"/>
            <a:chExt cx="9153925" cy="3828050"/>
          </a:xfrm>
        </p:grpSpPr>
        <p:grpSp>
          <p:nvGrpSpPr>
            <p:cNvPr id="211" name="Google Shape;211;p31"/>
            <p:cNvGrpSpPr/>
            <p:nvPr/>
          </p:nvGrpSpPr>
          <p:grpSpPr>
            <a:xfrm>
              <a:off x="-4954" y="1315450"/>
              <a:ext cx="9153925" cy="3523250"/>
              <a:chOff x="-4" y="1315450"/>
              <a:chExt cx="9153925" cy="3523250"/>
            </a:xfrm>
          </p:grpSpPr>
          <p:pic>
            <p:nvPicPr>
              <p:cNvPr id="212" name="Google Shape;212;p31"/>
              <p:cNvPicPr preferRelativeResize="0"/>
              <p:nvPr/>
            </p:nvPicPr>
            <p:blipFill>
              <a:blip r:embed="rId3">
                <a:alphaModFix/>
              </a:blip>
              <a:stretch>
                <a:fillRect/>
              </a:stretch>
            </p:blipFill>
            <p:spPr>
              <a:xfrm>
                <a:off x="7200171" y="1977488"/>
                <a:ext cx="1953750" cy="1993375"/>
              </a:xfrm>
              <a:prstGeom prst="rect">
                <a:avLst/>
              </a:prstGeom>
              <a:noFill/>
              <a:ln>
                <a:noFill/>
              </a:ln>
            </p:spPr>
          </p:pic>
          <p:pic>
            <p:nvPicPr>
              <p:cNvPr id="213" name="Google Shape;213;p31"/>
              <p:cNvPicPr preferRelativeResize="0"/>
              <p:nvPr/>
            </p:nvPicPr>
            <p:blipFill>
              <a:blip r:embed="rId4">
                <a:alphaModFix/>
              </a:blip>
              <a:stretch>
                <a:fillRect/>
              </a:stretch>
            </p:blipFill>
            <p:spPr>
              <a:xfrm>
                <a:off x="5286157" y="1315450"/>
                <a:ext cx="2911044" cy="3523250"/>
              </a:xfrm>
              <a:prstGeom prst="rect">
                <a:avLst/>
              </a:prstGeom>
              <a:noFill/>
              <a:ln>
                <a:noFill/>
              </a:ln>
            </p:spPr>
          </p:pic>
          <p:pic>
            <p:nvPicPr>
              <p:cNvPr id="214" name="Google Shape;214;p31"/>
              <p:cNvPicPr preferRelativeResize="0"/>
              <p:nvPr/>
            </p:nvPicPr>
            <p:blipFill>
              <a:blip r:embed="rId3">
                <a:alphaModFix/>
              </a:blip>
              <a:stretch>
                <a:fillRect/>
              </a:stretch>
            </p:blipFill>
            <p:spPr>
              <a:xfrm>
                <a:off x="-4" y="1977488"/>
                <a:ext cx="1953750" cy="1993375"/>
              </a:xfrm>
              <a:prstGeom prst="rect">
                <a:avLst/>
              </a:prstGeom>
              <a:noFill/>
              <a:ln>
                <a:noFill/>
              </a:ln>
            </p:spPr>
          </p:pic>
          <p:pic>
            <p:nvPicPr>
              <p:cNvPr id="215" name="Google Shape;215;p31"/>
              <p:cNvPicPr preferRelativeResize="0"/>
              <p:nvPr/>
            </p:nvPicPr>
            <p:blipFill>
              <a:blip r:embed="rId5">
                <a:alphaModFix/>
              </a:blip>
              <a:stretch>
                <a:fillRect/>
              </a:stretch>
            </p:blipFill>
            <p:spPr>
              <a:xfrm>
                <a:off x="898525" y="1315450"/>
                <a:ext cx="2900335" cy="3523250"/>
              </a:xfrm>
              <a:prstGeom prst="rect">
                <a:avLst/>
              </a:prstGeom>
              <a:noFill/>
              <a:ln>
                <a:noFill/>
              </a:ln>
            </p:spPr>
          </p:pic>
        </p:grpSp>
        <p:sp>
          <p:nvSpPr>
            <p:cNvPr id="216" name="Google Shape;216;p31"/>
            <p:cNvSpPr txBox="1"/>
            <p:nvPr/>
          </p:nvSpPr>
          <p:spPr>
            <a:xfrm>
              <a:off x="1577825" y="1010650"/>
              <a:ext cx="11283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Lowest AQI</a:t>
              </a:r>
              <a:endParaRPr sz="1000"/>
            </a:p>
          </p:txBody>
        </p:sp>
        <p:sp>
          <p:nvSpPr>
            <p:cNvPr id="217" name="Google Shape;217;p31"/>
            <p:cNvSpPr txBox="1"/>
            <p:nvPr/>
          </p:nvSpPr>
          <p:spPr>
            <a:xfrm>
              <a:off x="6178850" y="1010650"/>
              <a:ext cx="12297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Highe</a:t>
              </a:r>
              <a:r>
                <a:rPr lang="en" sz="1000"/>
                <a:t>st AQI</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1850" l="1840" r="51098" t="3756"/>
          <a:stretch/>
        </p:blipFill>
        <p:spPr>
          <a:xfrm>
            <a:off x="7374900" y="761700"/>
            <a:ext cx="1769100" cy="3620100"/>
          </a:xfrm>
          <a:prstGeom prst="rect">
            <a:avLst/>
          </a:prstGeom>
          <a:noFill/>
          <a:ln>
            <a:noFill/>
          </a:ln>
        </p:spPr>
      </p:pic>
      <p:sp>
        <p:nvSpPr>
          <p:cNvPr id="62" name="Google Shape;62;p14"/>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Causes of Air Pollution</a:t>
            </a:r>
            <a:endParaRPr b="1" sz="3300">
              <a:solidFill>
                <a:srgbClr val="99CC33"/>
              </a:solidFill>
              <a:latin typeface="Lexend"/>
              <a:ea typeface="Lexend"/>
              <a:cs typeface="Lexend"/>
              <a:sym typeface="Lexend"/>
            </a:endParaRPr>
          </a:p>
        </p:txBody>
      </p:sp>
      <p:pic>
        <p:nvPicPr>
          <p:cNvPr id="63" name="Google Shape;63;p14"/>
          <p:cNvPicPr preferRelativeResize="0"/>
          <p:nvPr/>
        </p:nvPicPr>
        <p:blipFill>
          <a:blip r:embed="rId4">
            <a:alphaModFix/>
          </a:blip>
          <a:stretch>
            <a:fillRect/>
          </a:stretch>
        </p:blipFill>
        <p:spPr>
          <a:xfrm>
            <a:off x="538775" y="1092875"/>
            <a:ext cx="6659245" cy="3745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1500750" y="90125"/>
            <a:ext cx="6142500" cy="10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Conclusion</a:t>
            </a:r>
            <a:endParaRPr b="1" sz="2100">
              <a:solidFill>
                <a:srgbClr val="99CC33"/>
              </a:solidFill>
              <a:latin typeface="Lexend"/>
              <a:ea typeface="Lexend"/>
              <a:cs typeface="Lexend"/>
              <a:sym typeface="Lexend"/>
            </a:endParaRPr>
          </a:p>
        </p:txBody>
      </p:sp>
      <p:sp>
        <p:nvSpPr>
          <p:cNvPr id="223" name="Google Shape;223;p32"/>
          <p:cNvSpPr txBox="1"/>
          <p:nvPr/>
        </p:nvSpPr>
        <p:spPr>
          <a:xfrm>
            <a:off x="305975" y="429900"/>
            <a:ext cx="1941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2"/>
          <p:cNvPicPr preferRelativeResize="0"/>
          <p:nvPr/>
        </p:nvPicPr>
        <p:blipFill rotWithShape="1">
          <a:blip r:embed="rId3">
            <a:alphaModFix/>
          </a:blip>
          <a:srcRect b="1850" l="1840" r="51098" t="3756"/>
          <a:stretch/>
        </p:blipFill>
        <p:spPr>
          <a:xfrm rot="5400000">
            <a:off x="6572850" y="2572400"/>
            <a:ext cx="1688100" cy="3454200"/>
          </a:xfrm>
          <a:prstGeom prst="rect">
            <a:avLst/>
          </a:prstGeom>
          <a:noFill/>
          <a:ln>
            <a:noFill/>
          </a:ln>
        </p:spPr>
      </p:pic>
      <p:sp>
        <p:nvSpPr>
          <p:cNvPr id="225" name="Google Shape;225;p32"/>
          <p:cNvSpPr txBox="1"/>
          <p:nvPr/>
        </p:nvSpPr>
        <p:spPr>
          <a:xfrm>
            <a:off x="974400" y="778250"/>
            <a:ext cx="6280800" cy="33996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We have successfully managed to visualise and plot air pollution data </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The general trend seems to be that more </a:t>
            </a:r>
            <a:r>
              <a:rPr lang="en" sz="1500">
                <a:solidFill>
                  <a:schemeClr val="dk1"/>
                </a:solidFill>
                <a:latin typeface="Lexend"/>
                <a:ea typeface="Lexend"/>
                <a:cs typeface="Lexend"/>
                <a:sym typeface="Lexend"/>
              </a:rPr>
              <a:t>i</a:t>
            </a:r>
            <a:r>
              <a:rPr lang="en" sz="1500">
                <a:solidFill>
                  <a:schemeClr val="dk1"/>
                </a:solidFill>
                <a:latin typeface="Lexend"/>
                <a:ea typeface="Lexend"/>
                <a:cs typeface="Lexend"/>
                <a:sym typeface="Lexend"/>
              </a:rPr>
              <a:t>ndustrialised countries have the highest AQI values. If we had more time and opportunity, we would explore this relationship further.</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We could also potentially explore trends in specific pollutants as well as seasonal trends in air quality.</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highlight>
                  <a:srgbClr val="FFFFFF"/>
                </a:highlight>
                <a:latin typeface="Lexend"/>
                <a:ea typeface="Lexend"/>
                <a:cs typeface="Lexend"/>
                <a:sym typeface="Lexend"/>
              </a:rPr>
              <a:t>The insights gained from the data analysis can also be used to raise public awareness about air pollution's impact.</a:t>
            </a:r>
            <a:endParaRPr sz="1500">
              <a:solidFill>
                <a:schemeClr val="dk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nvSpPr>
        <p:spPr>
          <a:xfrm>
            <a:off x="1720800" y="321700"/>
            <a:ext cx="57024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Thank you for Listening </a:t>
            </a:r>
            <a:endParaRPr b="1" sz="3300">
              <a:solidFill>
                <a:srgbClr val="99CC33"/>
              </a:solidFill>
              <a:latin typeface="Lexend"/>
              <a:ea typeface="Lexend"/>
              <a:cs typeface="Lexend"/>
              <a:sym typeface="Lexend"/>
            </a:endParaRPr>
          </a:p>
        </p:txBody>
      </p:sp>
      <p:pic>
        <p:nvPicPr>
          <p:cNvPr id="231" name="Google Shape;231;p33"/>
          <p:cNvPicPr preferRelativeResize="0"/>
          <p:nvPr/>
        </p:nvPicPr>
        <p:blipFill rotWithShape="1">
          <a:blip r:embed="rId3">
            <a:alphaModFix/>
          </a:blip>
          <a:srcRect b="1850" l="1840" r="2291" t="3756"/>
          <a:stretch/>
        </p:blipFill>
        <p:spPr>
          <a:xfrm>
            <a:off x="2770050" y="1217950"/>
            <a:ext cx="3603900" cy="3620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2336100" y="172300"/>
            <a:ext cx="44718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99CC33"/>
                </a:solidFill>
                <a:latin typeface="Lexend"/>
                <a:ea typeface="Lexend"/>
                <a:cs typeface="Lexend"/>
                <a:sym typeface="Lexend"/>
              </a:rPr>
              <a:t>Air Pollution Gases </a:t>
            </a:r>
            <a:endParaRPr b="1" sz="3300">
              <a:solidFill>
                <a:srgbClr val="99CC33"/>
              </a:solidFill>
              <a:latin typeface="Lexend"/>
              <a:ea typeface="Lexend"/>
              <a:cs typeface="Lexend"/>
              <a:sym typeface="Lexend"/>
            </a:endParaRPr>
          </a:p>
        </p:txBody>
      </p:sp>
      <p:pic>
        <p:nvPicPr>
          <p:cNvPr id="69" name="Google Shape;69;p15"/>
          <p:cNvPicPr preferRelativeResize="0"/>
          <p:nvPr/>
        </p:nvPicPr>
        <p:blipFill>
          <a:blip r:embed="rId3">
            <a:alphaModFix/>
          </a:blip>
          <a:stretch>
            <a:fillRect/>
          </a:stretch>
        </p:blipFill>
        <p:spPr>
          <a:xfrm>
            <a:off x="3386000" y="1106300"/>
            <a:ext cx="5621524" cy="3444799"/>
          </a:xfrm>
          <a:prstGeom prst="rect">
            <a:avLst/>
          </a:prstGeom>
          <a:noFill/>
          <a:ln>
            <a:noFill/>
          </a:ln>
        </p:spPr>
      </p:pic>
      <p:sp>
        <p:nvSpPr>
          <p:cNvPr id="70" name="Google Shape;70;p15"/>
          <p:cNvSpPr txBox="1"/>
          <p:nvPr/>
        </p:nvSpPr>
        <p:spPr>
          <a:xfrm>
            <a:off x="248950" y="1106300"/>
            <a:ext cx="4055700" cy="205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99CC33"/>
                </a:solidFill>
                <a:latin typeface="Lexend"/>
                <a:ea typeface="Lexend"/>
                <a:cs typeface="Lexend"/>
                <a:sym typeface="Lexend"/>
              </a:rPr>
              <a:t>There are 5 Major </a:t>
            </a:r>
            <a:r>
              <a:rPr b="1" lang="en" sz="1800">
                <a:solidFill>
                  <a:srgbClr val="99CC33"/>
                </a:solidFill>
                <a:latin typeface="Lexend"/>
                <a:ea typeface="Lexend"/>
                <a:cs typeface="Lexend"/>
                <a:sym typeface="Lexend"/>
              </a:rPr>
              <a:t>Air Pollutants</a:t>
            </a:r>
            <a:endParaRPr b="1" sz="1800">
              <a:solidFill>
                <a:srgbClr val="99CC33"/>
              </a:solidFill>
              <a:latin typeface="Lexend"/>
              <a:ea typeface="Lexend"/>
              <a:cs typeface="Lexend"/>
              <a:sym typeface="Lexend"/>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Lexend"/>
                <a:ea typeface="Lexend"/>
                <a:cs typeface="Lexend"/>
                <a:sym typeface="Lexend"/>
              </a:rPr>
              <a:t>•Particulate Matter.</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•Carbon Monoxide.</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•Ozone.</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•Nitrogen Oxides.</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•Sulfur Dioxide.</a:t>
            </a:r>
            <a:endParaRPr>
              <a:solidFill>
                <a:schemeClr val="dk2"/>
              </a:solidFill>
              <a:latin typeface="Lexend"/>
              <a:ea typeface="Lexend"/>
              <a:cs typeface="Lexend"/>
              <a:sym typeface="Lexend"/>
            </a:endParaRPr>
          </a:p>
        </p:txBody>
      </p:sp>
      <p:sp>
        <p:nvSpPr>
          <p:cNvPr id="71" name="Google Shape;71;p15"/>
          <p:cNvSpPr txBox="1"/>
          <p:nvPr/>
        </p:nvSpPr>
        <p:spPr>
          <a:xfrm>
            <a:off x="401350" y="3459275"/>
            <a:ext cx="2956800" cy="15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Other Air Pollutants include Lead, Air Toxics and Volatile Organic Compounds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What is Air Quality Index (AQI)</a:t>
            </a:r>
            <a:endParaRPr b="1" sz="3300">
              <a:solidFill>
                <a:srgbClr val="99CC33"/>
              </a:solidFill>
              <a:latin typeface="Lexend"/>
              <a:ea typeface="Lexend"/>
              <a:cs typeface="Lexend"/>
              <a:sym typeface="Lexend"/>
            </a:endParaRPr>
          </a:p>
        </p:txBody>
      </p:sp>
      <p:pic>
        <p:nvPicPr>
          <p:cNvPr id="77" name="Google Shape;77;p16"/>
          <p:cNvPicPr preferRelativeResize="0"/>
          <p:nvPr/>
        </p:nvPicPr>
        <p:blipFill>
          <a:blip r:embed="rId3">
            <a:alphaModFix/>
          </a:blip>
          <a:stretch>
            <a:fillRect/>
          </a:stretch>
        </p:blipFill>
        <p:spPr>
          <a:xfrm>
            <a:off x="872850" y="1016669"/>
            <a:ext cx="7455900" cy="385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7185721" y="2485175"/>
            <a:ext cx="1953750" cy="1993375"/>
          </a:xfrm>
          <a:prstGeom prst="rect">
            <a:avLst/>
          </a:prstGeom>
          <a:noFill/>
          <a:ln>
            <a:noFill/>
          </a:ln>
        </p:spPr>
      </p:pic>
      <p:sp>
        <p:nvSpPr>
          <p:cNvPr id="83" name="Google Shape;83;p17"/>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Source</a:t>
            </a:r>
            <a:endParaRPr b="1" sz="3300">
              <a:solidFill>
                <a:srgbClr val="99CC33"/>
              </a:solidFill>
              <a:latin typeface="Lexend"/>
              <a:ea typeface="Lexend"/>
              <a:cs typeface="Lexend"/>
              <a:sym typeface="Lexend"/>
            </a:endParaRPr>
          </a:p>
        </p:txBody>
      </p:sp>
      <p:sp>
        <p:nvSpPr>
          <p:cNvPr id="84" name="Google Shape;84;p17"/>
          <p:cNvSpPr txBox="1"/>
          <p:nvPr/>
        </p:nvSpPr>
        <p:spPr>
          <a:xfrm>
            <a:off x="153075" y="4508975"/>
            <a:ext cx="87573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exend"/>
                <a:ea typeface="Lexend"/>
                <a:cs typeface="Lexend"/>
                <a:sym typeface="Lexend"/>
              </a:rPr>
              <a:t>url = https://api.waqi.info/v2/map</a:t>
            </a:r>
            <a:r>
              <a:rPr lang="en">
                <a:solidFill>
                  <a:srgbClr val="BF9000"/>
                </a:solidFill>
                <a:latin typeface="Lexend"/>
                <a:ea typeface="Lexend"/>
                <a:cs typeface="Lexend"/>
                <a:sym typeface="Lexend"/>
              </a:rPr>
              <a:t>/bounds?latlng=-90,-180,90,180</a:t>
            </a:r>
            <a:r>
              <a:rPr lang="en">
                <a:solidFill>
                  <a:schemeClr val="dk1"/>
                </a:solidFill>
                <a:latin typeface="Lexend"/>
                <a:ea typeface="Lexend"/>
                <a:cs typeface="Lexend"/>
                <a:sym typeface="Lexend"/>
              </a:rPr>
              <a:t>&amp;networks=all&amp;token=</a:t>
            </a:r>
            <a:r>
              <a:rPr lang="en">
                <a:solidFill>
                  <a:srgbClr val="BF9000"/>
                </a:solidFill>
                <a:latin typeface="Lexend"/>
                <a:ea typeface="Lexend"/>
                <a:cs typeface="Lexend"/>
                <a:sym typeface="Lexend"/>
              </a:rPr>
              <a:t>{token}</a:t>
            </a:r>
            <a:endParaRPr>
              <a:solidFill>
                <a:srgbClr val="BF9000"/>
              </a:solidFill>
              <a:latin typeface="Lexend"/>
              <a:ea typeface="Lexend"/>
              <a:cs typeface="Lexend"/>
              <a:sym typeface="Lexend"/>
            </a:endParaRPr>
          </a:p>
        </p:txBody>
      </p:sp>
      <p:sp>
        <p:nvSpPr>
          <p:cNvPr id="85" name="Google Shape;85;p17"/>
          <p:cNvSpPr txBox="1"/>
          <p:nvPr/>
        </p:nvSpPr>
        <p:spPr>
          <a:xfrm>
            <a:off x="4076975" y="1071550"/>
            <a:ext cx="5067000" cy="19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9CC33"/>
                </a:solidFill>
                <a:latin typeface="Lexend"/>
                <a:ea typeface="Lexend"/>
                <a:cs typeface="Lexend"/>
                <a:sym typeface="Lexend"/>
              </a:rPr>
              <a:t>       </a:t>
            </a:r>
            <a:r>
              <a:rPr b="1" lang="en" sz="1500">
                <a:solidFill>
                  <a:srgbClr val="99CC33"/>
                </a:solidFill>
                <a:latin typeface="Lexend"/>
                <a:ea typeface="Lexend"/>
                <a:cs typeface="Lexend"/>
                <a:sym typeface="Lexend"/>
              </a:rPr>
              <a:t>AQICN</a:t>
            </a:r>
            <a:endParaRPr b="1" sz="1500">
              <a:solidFill>
                <a:srgbClr val="99CC33"/>
              </a:solidFill>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Data platform providing real-time air quality data</a:t>
            </a:r>
            <a:endParaRPr sz="15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API format</a:t>
            </a:r>
            <a:endParaRPr sz="15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Provides latitude/longitude, global Air Quality Index (AQI) and pollutant information for stations all over the globe</a:t>
            </a:r>
            <a:endParaRPr sz="1500">
              <a:latin typeface="Lexend"/>
              <a:ea typeface="Lexend"/>
              <a:cs typeface="Lexend"/>
              <a:sym typeface="Lexend"/>
            </a:endParaRPr>
          </a:p>
        </p:txBody>
      </p:sp>
      <p:pic>
        <p:nvPicPr>
          <p:cNvPr id="86" name="Google Shape;86;p17"/>
          <p:cNvPicPr preferRelativeResize="0"/>
          <p:nvPr/>
        </p:nvPicPr>
        <p:blipFill>
          <a:blip r:embed="rId4">
            <a:alphaModFix/>
          </a:blip>
          <a:stretch>
            <a:fillRect/>
          </a:stretch>
        </p:blipFill>
        <p:spPr>
          <a:xfrm>
            <a:off x="243375" y="1058925"/>
            <a:ext cx="3986005" cy="3212124"/>
          </a:xfrm>
          <a:prstGeom prst="rect">
            <a:avLst/>
          </a:prstGeom>
          <a:noFill/>
          <a:ln>
            <a:noFill/>
          </a:ln>
        </p:spPr>
      </p:pic>
      <p:sp>
        <p:nvSpPr>
          <p:cNvPr id="87" name="Google Shape;87;p17"/>
          <p:cNvSpPr txBox="1"/>
          <p:nvPr/>
        </p:nvSpPr>
        <p:spPr>
          <a:xfrm>
            <a:off x="4243850" y="3091575"/>
            <a:ext cx="2594100" cy="10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BF9000"/>
                </a:solidFill>
                <a:latin typeface="Lexend"/>
                <a:ea typeface="Lexend"/>
                <a:cs typeface="Lexend"/>
                <a:sym typeface="Lexend"/>
              </a:rPr>
              <a:t>By setting bounds to maximum latitude and longitude limits, global data can be collected</a:t>
            </a:r>
            <a:endParaRPr sz="1500">
              <a:solidFill>
                <a:srgbClr val="BF9000"/>
              </a:solidFill>
              <a:latin typeface="Lexend"/>
              <a:ea typeface="Lexend"/>
              <a:cs typeface="Lexend"/>
              <a:sym typeface="Lexend"/>
            </a:endParaRPr>
          </a:p>
        </p:txBody>
      </p:sp>
      <p:sp>
        <p:nvSpPr>
          <p:cNvPr id="88" name="Google Shape;88;p17"/>
          <p:cNvSpPr/>
          <p:nvPr/>
        </p:nvSpPr>
        <p:spPr>
          <a:xfrm rot="5400000">
            <a:off x="4934950" y="4254101"/>
            <a:ext cx="353700" cy="23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a:t>
            </a:r>
            <a:r>
              <a:rPr b="1" lang="en" sz="3300">
                <a:solidFill>
                  <a:srgbClr val="99CC33"/>
                </a:solidFill>
                <a:latin typeface="Lexend"/>
                <a:ea typeface="Lexend"/>
                <a:cs typeface="Lexend"/>
                <a:sym typeface="Lexend"/>
              </a:rPr>
              <a:t>Retrieval</a:t>
            </a:r>
            <a:endParaRPr b="1" sz="3300">
              <a:solidFill>
                <a:srgbClr val="99CC33"/>
              </a:solidFill>
              <a:latin typeface="Lexend"/>
              <a:ea typeface="Lexend"/>
              <a:cs typeface="Lexend"/>
              <a:sym typeface="Lexend"/>
            </a:endParaRPr>
          </a:p>
        </p:txBody>
      </p:sp>
      <p:pic>
        <p:nvPicPr>
          <p:cNvPr id="94" name="Google Shape;94;p18"/>
          <p:cNvPicPr preferRelativeResize="0"/>
          <p:nvPr/>
        </p:nvPicPr>
        <p:blipFill rotWithShape="1">
          <a:blip r:embed="rId3">
            <a:alphaModFix/>
          </a:blip>
          <a:srcRect b="941" l="0" r="1468" t="0"/>
          <a:stretch/>
        </p:blipFill>
        <p:spPr>
          <a:xfrm>
            <a:off x="195750" y="1169075"/>
            <a:ext cx="7071100" cy="3731950"/>
          </a:xfrm>
          <a:prstGeom prst="rect">
            <a:avLst/>
          </a:prstGeom>
          <a:noFill/>
          <a:ln>
            <a:noFill/>
          </a:ln>
        </p:spPr>
      </p:pic>
      <p:pic>
        <p:nvPicPr>
          <p:cNvPr id="95" name="Google Shape;95;p18"/>
          <p:cNvPicPr preferRelativeResize="0"/>
          <p:nvPr/>
        </p:nvPicPr>
        <p:blipFill>
          <a:blip r:embed="rId4">
            <a:alphaModFix/>
          </a:blip>
          <a:stretch>
            <a:fillRect/>
          </a:stretch>
        </p:blipFill>
        <p:spPr>
          <a:xfrm>
            <a:off x="7594450" y="1797100"/>
            <a:ext cx="1549551" cy="3194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01" name="Google Shape;101;p19"/>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(1)</a:t>
            </a:r>
            <a:endParaRPr b="1" sz="3300">
              <a:solidFill>
                <a:srgbClr val="99CC33"/>
              </a:solidFill>
              <a:latin typeface="Lexend"/>
              <a:ea typeface="Lexend"/>
              <a:cs typeface="Lexend"/>
              <a:sym typeface="Lexend"/>
            </a:endParaRPr>
          </a:p>
        </p:txBody>
      </p:sp>
      <p:pic>
        <p:nvPicPr>
          <p:cNvPr id="102" name="Google Shape;102;p19"/>
          <p:cNvPicPr preferRelativeResize="0"/>
          <p:nvPr/>
        </p:nvPicPr>
        <p:blipFill>
          <a:blip r:embed="rId4">
            <a:alphaModFix/>
          </a:blip>
          <a:stretch>
            <a:fillRect/>
          </a:stretch>
        </p:blipFill>
        <p:spPr>
          <a:xfrm>
            <a:off x="4213500" y="2479950"/>
            <a:ext cx="4696576" cy="2532675"/>
          </a:xfrm>
          <a:prstGeom prst="rect">
            <a:avLst/>
          </a:prstGeom>
          <a:noFill/>
          <a:ln>
            <a:noFill/>
          </a:ln>
        </p:spPr>
      </p:pic>
      <p:pic>
        <p:nvPicPr>
          <p:cNvPr id="103" name="Google Shape;103;p19"/>
          <p:cNvPicPr preferRelativeResize="0"/>
          <p:nvPr/>
        </p:nvPicPr>
        <p:blipFill>
          <a:blip r:embed="rId5">
            <a:alphaModFix/>
          </a:blip>
          <a:stretch>
            <a:fillRect/>
          </a:stretch>
        </p:blipFill>
        <p:spPr>
          <a:xfrm>
            <a:off x="128225" y="890800"/>
            <a:ext cx="3908700" cy="2499910"/>
          </a:xfrm>
          <a:prstGeom prst="rect">
            <a:avLst/>
          </a:prstGeom>
          <a:noFill/>
          <a:ln>
            <a:noFill/>
          </a:ln>
        </p:spPr>
      </p:pic>
      <p:pic>
        <p:nvPicPr>
          <p:cNvPr id="104" name="Google Shape;104;p19"/>
          <p:cNvPicPr preferRelativeResize="0"/>
          <p:nvPr/>
        </p:nvPicPr>
        <p:blipFill rotWithShape="1">
          <a:blip r:embed="rId6">
            <a:alphaModFix/>
          </a:blip>
          <a:srcRect b="4561" l="0" r="3353" t="0"/>
          <a:stretch/>
        </p:blipFill>
        <p:spPr>
          <a:xfrm>
            <a:off x="96000" y="3460325"/>
            <a:ext cx="3973150" cy="1002925"/>
          </a:xfrm>
          <a:prstGeom prst="rect">
            <a:avLst/>
          </a:prstGeom>
          <a:noFill/>
          <a:ln>
            <a:noFill/>
          </a:ln>
        </p:spPr>
      </p:pic>
      <p:sp>
        <p:nvSpPr>
          <p:cNvPr id="105" name="Google Shape;105;p19"/>
          <p:cNvSpPr/>
          <p:nvPr/>
        </p:nvSpPr>
        <p:spPr>
          <a:xfrm rot="5400000">
            <a:off x="4249650" y="1389700"/>
            <a:ext cx="866100" cy="1099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11" name="Google Shape;111;p20"/>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(2)</a:t>
            </a:r>
            <a:endParaRPr b="1" sz="3300">
              <a:solidFill>
                <a:srgbClr val="99CC33"/>
              </a:solidFill>
              <a:latin typeface="Lexend"/>
              <a:ea typeface="Lexend"/>
              <a:cs typeface="Lexend"/>
              <a:sym typeface="Lexend"/>
            </a:endParaRPr>
          </a:p>
        </p:txBody>
      </p:sp>
      <p:pic>
        <p:nvPicPr>
          <p:cNvPr id="112" name="Google Shape;112;p20"/>
          <p:cNvPicPr preferRelativeResize="0"/>
          <p:nvPr/>
        </p:nvPicPr>
        <p:blipFill>
          <a:blip r:embed="rId4">
            <a:alphaModFix/>
          </a:blip>
          <a:stretch>
            <a:fillRect/>
          </a:stretch>
        </p:blipFill>
        <p:spPr>
          <a:xfrm>
            <a:off x="4439050" y="2469625"/>
            <a:ext cx="4623975" cy="2570450"/>
          </a:xfrm>
          <a:prstGeom prst="rect">
            <a:avLst/>
          </a:prstGeom>
          <a:noFill/>
          <a:ln>
            <a:noFill/>
          </a:ln>
        </p:spPr>
      </p:pic>
      <p:pic>
        <p:nvPicPr>
          <p:cNvPr id="113" name="Google Shape;113;p20"/>
          <p:cNvPicPr preferRelativeResize="0"/>
          <p:nvPr/>
        </p:nvPicPr>
        <p:blipFill>
          <a:blip r:embed="rId5">
            <a:alphaModFix/>
          </a:blip>
          <a:stretch>
            <a:fillRect/>
          </a:stretch>
        </p:blipFill>
        <p:spPr>
          <a:xfrm>
            <a:off x="88625" y="955925"/>
            <a:ext cx="4277926" cy="2306925"/>
          </a:xfrm>
          <a:prstGeom prst="rect">
            <a:avLst/>
          </a:prstGeom>
          <a:noFill/>
          <a:ln>
            <a:noFill/>
          </a:ln>
        </p:spPr>
      </p:pic>
      <p:pic>
        <p:nvPicPr>
          <p:cNvPr id="114" name="Google Shape;114;p20"/>
          <p:cNvPicPr preferRelativeResize="0"/>
          <p:nvPr/>
        </p:nvPicPr>
        <p:blipFill rotWithShape="1">
          <a:blip r:embed="rId6">
            <a:alphaModFix/>
          </a:blip>
          <a:srcRect b="22137" l="515" r="45266" t="6218"/>
          <a:stretch/>
        </p:blipFill>
        <p:spPr>
          <a:xfrm>
            <a:off x="112788" y="3410075"/>
            <a:ext cx="4229599" cy="553675"/>
          </a:xfrm>
          <a:prstGeom prst="rect">
            <a:avLst/>
          </a:prstGeom>
          <a:noFill/>
          <a:ln>
            <a:noFill/>
          </a:ln>
        </p:spPr>
      </p:pic>
      <p:sp>
        <p:nvSpPr>
          <p:cNvPr id="115" name="Google Shape;115;p20"/>
          <p:cNvSpPr/>
          <p:nvPr/>
        </p:nvSpPr>
        <p:spPr>
          <a:xfrm rot="5400000">
            <a:off x="4459225" y="1365525"/>
            <a:ext cx="866100" cy="1099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21" name="Google Shape;121;p21"/>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(3)</a:t>
            </a:r>
            <a:endParaRPr b="1" sz="3300">
              <a:solidFill>
                <a:srgbClr val="99CC33"/>
              </a:solidFill>
              <a:latin typeface="Lexend"/>
              <a:ea typeface="Lexend"/>
              <a:cs typeface="Lexend"/>
              <a:sym typeface="Lexend"/>
            </a:endParaRPr>
          </a:p>
        </p:txBody>
      </p:sp>
      <p:pic>
        <p:nvPicPr>
          <p:cNvPr id="122" name="Google Shape;122;p21"/>
          <p:cNvPicPr preferRelativeResize="0"/>
          <p:nvPr/>
        </p:nvPicPr>
        <p:blipFill>
          <a:blip r:embed="rId4">
            <a:alphaModFix/>
          </a:blip>
          <a:stretch>
            <a:fillRect/>
          </a:stretch>
        </p:blipFill>
        <p:spPr>
          <a:xfrm>
            <a:off x="208775" y="2668800"/>
            <a:ext cx="1295400" cy="1323975"/>
          </a:xfrm>
          <a:prstGeom prst="rect">
            <a:avLst/>
          </a:prstGeom>
          <a:noFill/>
          <a:ln>
            <a:noFill/>
          </a:ln>
        </p:spPr>
      </p:pic>
      <p:pic>
        <p:nvPicPr>
          <p:cNvPr id="123" name="Google Shape;123;p21"/>
          <p:cNvPicPr preferRelativeResize="0"/>
          <p:nvPr/>
        </p:nvPicPr>
        <p:blipFill>
          <a:blip r:embed="rId5">
            <a:alphaModFix/>
          </a:blip>
          <a:stretch>
            <a:fillRect/>
          </a:stretch>
        </p:blipFill>
        <p:spPr>
          <a:xfrm>
            <a:off x="3349475" y="2654500"/>
            <a:ext cx="1295400" cy="1352550"/>
          </a:xfrm>
          <a:prstGeom prst="rect">
            <a:avLst/>
          </a:prstGeom>
          <a:noFill/>
          <a:ln>
            <a:noFill/>
          </a:ln>
        </p:spPr>
      </p:pic>
      <p:pic>
        <p:nvPicPr>
          <p:cNvPr id="124" name="Google Shape;124;p21"/>
          <p:cNvPicPr preferRelativeResize="0"/>
          <p:nvPr/>
        </p:nvPicPr>
        <p:blipFill>
          <a:blip r:embed="rId6">
            <a:alphaModFix/>
          </a:blip>
          <a:stretch>
            <a:fillRect/>
          </a:stretch>
        </p:blipFill>
        <p:spPr>
          <a:xfrm>
            <a:off x="160475" y="1050400"/>
            <a:ext cx="4484398" cy="1521350"/>
          </a:xfrm>
          <a:prstGeom prst="rect">
            <a:avLst/>
          </a:prstGeom>
          <a:noFill/>
          <a:ln>
            <a:noFill/>
          </a:ln>
        </p:spPr>
      </p:pic>
      <p:sp>
        <p:nvSpPr>
          <p:cNvPr id="125" name="Google Shape;125;p21"/>
          <p:cNvSpPr/>
          <p:nvPr/>
        </p:nvSpPr>
        <p:spPr>
          <a:xfrm>
            <a:off x="1698875" y="3198375"/>
            <a:ext cx="1407600" cy="10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1"/>
          <p:cNvPicPr preferRelativeResize="0"/>
          <p:nvPr/>
        </p:nvPicPr>
        <p:blipFill>
          <a:blip r:embed="rId7">
            <a:alphaModFix/>
          </a:blip>
          <a:stretch>
            <a:fillRect/>
          </a:stretch>
        </p:blipFill>
        <p:spPr>
          <a:xfrm>
            <a:off x="4807325" y="2613050"/>
            <a:ext cx="4194325" cy="2420572"/>
          </a:xfrm>
          <a:prstGeom prst="rect">
            <a:avLst/>
          </a:prstGeom>
          <a:noFill/>
          <a:ln>
            <a:noFill/>
          </a:ln>
        </p:spPr>
      </p:pic>
      <p:sp>
        <p:nvSpPr>
          <p:cNvPr id="127" name="Google Shape;127;p21"/>
          <p:cNvSpPr txBox="1"/>
          <p:nvPr/>
        </p:nvSpPr>
        <p:spPr>
          <a:xfrm>
            <a:off x="4866050" y="2168850"/>
            <a:ext cx="3996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Final DataFrame exported as CSV and JSON:</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